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257" r:id="rId3"/>
    <p:sldId id="258" r:id="rId4"/>
    <p:sldId id="259" r:id="rId5"/>
    <p:sldId id="260" r:id="rId6"/>
    <p:sldId id="281" r:id="rId7"/>
    <p:sldId id="261" r:id="rId8"/>
    <p:sldId id="262" r:id="rId9"/>
    <p:sldId id="263" r:id="rId10"/>
    <p:sldId id="266" r:id="rId11"/>
    <p:sldId id="267" r:id="rId12"/>
    <p:sldId id="264" r:id="rId13"/>
    <p:sldId id="268" r:id="rId14"/>
    <p:sldId id="269" r:id="rId15"/>
    <p:sldId id="272" r:id="rId16"/>
    <p:sldId id="270" r:id="rId17"/>
    <p:sldId id="271" r:id="rId18"/>
    <p:sldId id="273" r:id="rId19"/>
    <p:sldId id="274" r:id="rId20"/>
    <p:sldId id="276" r:id="rId21"/>
    <p:sldId id="275" r:id="rId22"/>
    <p:sldId id="277" r:id="rId23"/>
    <p:sldId id="278" r:id="rId24"/>
    <p:sldId id="279" r:id="rId25"/>
    <p:sldId id="282" r:id="rId26"/>
    <p:sldId id="28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24F698-2E5E-49AA-9284-D6164D31FE22}" type="datetimeFigureOut">
              <a:rPr lang="en-US" smtClean="0"/>
              <a:t>11/19/2015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17AD93D-EFDC-430B-9146-CF6C67EEE676}" type="slidenum">
              <a:rPr lang="en-US" smtClean="0"/>
              <a:t>‹#›</a:t>
            </a:fld>
            <a:endParaRPr lang="en-US"/>
          </a:p>
        </p:txBody>
      </p:sp>
    </p:spTree>
    <p:extLst>
      <p:ext uri="{BB962C8B-B14F-4D97-AF65-F5344CB8AC3E}">
        <p14:creationId xmlns:p14="http://schemas.microsoft.com/office/powerpoint/2010/main" val="1524148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7AD93D-EFDC-430B-9146-CF6C67EEE676}" type="slidenum">
              <a:rPr lang="en-US" smtClean="0"/>
              <a:t>12</a:t>
            </a:fld>
            <a:endParaRPr lang="en-US"/>
          </a:p>
        </p:txBody>
      </p:sp>
    </p:spTree>
    <p:extLst>
      <p:ext uri="{BB962C8B-B14F-4D97-AF65-F5344CB8AC3E}">
        <p14:creationId xmlns:p14="http://schemas.microsoft.com/office/powerpoint/2010/main" val="1838115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42B50F9F-7340-40A8-9CF7-AB20C708F1B8}" type="slidenum">
              <a:rPr lang="ar-SA" smtClean="0"/>
              <a:pPr eaLnBrk="1" hangingPunct="1"/>
              <a:t>26</a:t>
            </a:fld>
            <a:endParaRPr lang="en-US" smtClean="0"/>
          </a:p>
        </p:txBody>
      </p:sp>
      <p:sp>
        <p:nvSpPr>
          <p:cNvPr id="24579" name="Slide Image Placeholder 1"/>
          <p:cNvSpPr>
            <a:spLocks noGrp="1" noRot="1" noChangeAspect="1" noTextEdit="1"/>
          </p:cNvSpPr>
          <p:nvPr>
            <p:ph type="sldImg"/>
          </p:nvPr>
        </p:nvSpPr>
        <p:spPr>
          <a:ln/>
        </p:spPr>
      </p:sp>
      <p:sp>
        <p:nvSpPr>
          <p:cNvPr id="2458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
        <p:nvSpPr>
          <p:cNvPr id="24581" name="Slide Number Placeholder 3"/>
          <p:cNvSpPr txBox="1">
            <a:spLocks noGrp="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eaLnBrk="1" hangingPunct="1"/>
            <a:fld id="{B5E4823C-85BF-4E49-A2F8-0256B1BAE4BB}" type="slidenum">
              <a:rPr lang="ar-SA" sz="1200"/>
              <a:pPr algn="l" eaLnBrk="1" hangingPunct="1"/>
              <a:t>26</a:t>
            </a:fld>
            <a:endParaRPr lang="en-GB"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130222C-A1B2-486F-BE2C-16E05DC592D4}" type="datetimeFigureOut">
              <a:rPr lang="en-US" smtClean="0"/>
              <a:t>11/19/2015</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573E8EE9-4AE9-433B-9021-AABC20546E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30222C-A1B2-486F-BE2C-16E05DC592D4}" type="datetimeFigureOut">
              <a:rPr lang="en-US" smtClean="0"/>
              <a:t>11/19/2015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3E8EE9-4AE9-433B-9021-AABC20546E6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30222C-A1B2-486F-BE2C-16E05DC592D4}" type="datetimeFigureOut">
              <a:rPr lang="en-US" smtClean="0"/>
              <a:t>11/19/2015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3E8EE9-4AE9-433B-9021-AABC20546E6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E130222C-A1B2-486F-BE2C-16E05DC592D4}" type="datetimeFigureOut">
              <a:rPr lang="en-US" smtClean="0"/>
              <a:t>11/19/2015</a:t>
            </a:fld>
            <a:endParaRPr lang="en-US"/>
          </a:p>
        </p:txBody>
      </p:sp>
      <p:sp>
        <p:nvSpPr>
          <p:cNvPr id="9" name="Slide Number Placeholder 8"/>
          <p:cNvSpPr>
            <a:spLocks noGrp="1"/>
          </p:cNvSpPr>
          <p:nvPr>
            <p:ph type="sldNum" sz="quarter" idx="15"/>
          </p:nvPr>
        </p:nvSpPr>
        <p:spPr/>
        <p:txBody>
          <a:bodyPr rtlCol="0"/>
          <a:lstStyle/>
          <a:p>
            <a:fld id="{573E8EE9-4AE9-433B-9021-AABC20546E6D}"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130222C-A1B2-486F-BE2C-16E05DC592D4}" type="datetimeFigureOut">
              <a:rPr lang="en-US" smtClean="0"/>
              <a:t>11/19/2015</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573E8EE9-4AE9-433B-9021-AABC20546E6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130222C-A1B2-486F-BE2C-16E05DC592D4}" type="datetimeFigureOut">
              <a:rPr lang="en-US" smtClean="0"/>
              <a:t>11/19/2015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3E8EE9-4AE9-433B-9021-AABC20546E6D}" type="slidenum">
              <a:rPr lang="en-US" smtClean="0"/>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130222C-A1B2-486F-BE2C-16E05DC592D4}" type="datetimeFigureOut">
              <a:rPr lang="en-US" smtClean="0"/>
              <a:t>11/19/2015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73E8EE9-4AE9-433B-9021-AABC20546E6D}" type="slidenum">
              <a:rPr lang="en-US" smtClean="0"/>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E130222C-A1B2-486F-BE2C-16E05DC592D4}" type="datetimeFigureOut">
              <a:rPr lang="en-US" smtClean="0"/>
              <a:t>11/19/2015</a:t>
            </a:fld>
            <a:endParaRPr lang="en-US"/>
          </a:p>
        </p:txBody>
      </p:sp>
      <p:sp>
        <p:nvSpPr>
          <p:cNvPr id="7" name="Slide Number Placeholder 6"/>
          <p:cNvSpPr>
            <a:spLocks noGrp="1"/>
          </p:cNvSpPr>
          <p:nvPr>
            <p:ph type="sldNum" sz="quarter" idx="11"/>
          </p:nvPr>
        </p:nvSpPr>
        <p:spPr/>
        <p:txBody>
          <a:bodyPr rtlCol="0"/>
          <a:lstStyle/>
          <a:p>
            <a:fld id="{573E8EE9-4AE9-433B-9021-AABC20546E6D}"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30222C-A1B2-486F-BE2C-16E05DC592D4}" type="datetimeFigureOut">
              <a:rPr lang="en-US" smtClean="0"/>
              <a:t>11/19/2015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73E8EE9-4AE9-433B-9021-AABC20546E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E130222C-A1B2-486F-BE2C-16E05DC592D4}" type="datetimeFigureOut">
              <a:rPr lang="en-US" smtClean="0"/>
              <a:t>11/19/2015</a:t>
            </a:fld>
            <a:endParaRPr lang="en-US"/>
          </a:p>
        </p:txBody>
      </p:sp>
      <p:sp>
        <p:nvSpPr>
          <p:cNvPr id="22" name="Slide Number Placeholder 21"/>
          <p:cNvSpPr>
            <a:spLocks noGrp="1"/>
          </p:cNvSpPr>
          <p:nvPr>
            <p:ph type="sldNum" sz="quarter" idx="15"/>
          </p:nvPr>
        </p:nvSpPr>
        <p:spPr/>
        <p:txBody>
          <a:bodyPr rtlCol="0"/>
          <a:lstStyle/>
          <a:p>
            <a:fld id="{573E8EE9-4AE9-433B-9021-AABC20546E6D}"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E130222C-A1B2-486F-BE2C-16E05DC592D4}" type="datetimeFigureOut">
              <a:rPr lang="en-US" smtClean="0"/>
              <a:t>11/19/2015</a:t>
            </a:fld>
            <a:endParaRPr lang="en-US"/>
          </a:p>
        </p:txBody>
      </p:sp>
      <p:sp>
        <p:nvSpPr>
          <p:cNvPr id="18" name="Slide Number Placeholder 17"/>
          <p:cNvSpPr>
            <a:spLocks noGrp="1"/>
          </p:cNvSpPr>
          <p:nvPr>
            <p:ph type="sldNum" sz="quarter" idx="11"/>
          </p:nvPr>
        </p:nvSpPr>
        <p:spPr/>
        <p:txBody>
          <a:bodyPr rtlCol="0"/>
          <a:lstStyle/>
          <a:p>
            <a:fld id="{573E8EE9-4AE9-433B-9021-AABC20546E6D}"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130222C-A1B2-486F-BE2C-16E05DC592D4}" type="datetimeFigureOut">
              <a:rPr lang="en-US" smtClean="0"/>
              <a:t>11/19/2015</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573E8EE9-4AE9-433B-9021-AABC20546E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solidFill>
                  <a:srgbClr val="FF0000"/>
                </a:solidFill>
              </a:rPr>
              <a:t>DEVELOPMENT OF PITUITARY, THYROID ,PARATHYROID AND SUPRARENAL GLANDS</a:t>
            </a:r>
            <a:endParaRPr lang="en-US" dirty="0">
              <a:solidFill>
                <a:srgbClr val="FF0000"/>
              </a:solidFill>
            </a:endParaRPr>
          </a:p>
        </p:txBody>
      </p:sp>
      <p:sp>
        <p:nvSpPr>
          <p:cNvPr id="3" name="Subtitle 2"/>
          <p:cNvSpPr>
            <a:spLocks noGrp="1"/>
          </p:cNvSpPr>
          <p:nvPr>
            <p:ph type="subTitle" idx="1"/>
          </p:nvPr>
        </p:nvSpPr>
        <p:spPr>
          <a:xfrm>
            <a:off x="5562600" y="5181600"/>
            <a:ext cx="2895600" cy="609600"/>
          </a:xfrm>
        </p:spPr>
        <p:txBody>
          <a:bodyPr>
            <a:normAutofit/>
          </a:bodyPr>
          <a:lstStyle/>
          <a:p>
            <a:r>
              <a:rPr lang="en-US" sz="2400" dirty="0" err="1" smtClean="0">
                <a:solidFill>
                  <a:srgbClr val="0070C0"/>
                </a:solidFill>
              </a:rPr>
              <a:t>Dr</a:t>
            </a:r>
            <a:r>
              <a:rPr lang="en-US" sz="2400" dirty="0" smtClean="0">
                <a:solidFill>
                  <a:srgbClr val="0070C0"/>
                </a:solidFill>
              </a:rPr>
              <a:t> Rania </a:t>
            </a:r>
            <a:r>
              <a:rPr lang="en-US" sz="2400" dirty="0" err="1" smtClean="0">
                <a:solidFill>
                  <a:srgbClr val="0070C0"/>
                </a:solidFill>
              </a:rPr>
              <a:t>Gabr</a:t>
            </a:r>
            <a:endParaRPr lang="en-US" sz="2400" dirty="0">
              <a:solidFill>
                <a:srgbClr val="0070C0"/>
              </a:solidFill>
            </a:endParaRPr>
          </a:p>
        </p:txBody>
      </p:sp>
    </p:spTree>
    <p:extLst>
      <p:ext uri="{BB962C8B-B14F-4D97-AF65-F5344CB8AC3E}">
        <p14:creationId xmlns:p14="http://schemas.microsoft.com/office/powerpoint/2010/main" val="11430688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4294967295"/>
          </p:nvPr>
        </p:nvSpPr>
        <p:spPr>
          <a:xfrm>
            <a:off x="457200" y="6245225"/>
            <a:ext cx="2133600"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D1F43B1-3DB5-4BC9-ACC2-24A3FCB17F3C}" type="slidenum">
              <a:rPr lang="ar-SA"/>
              <a:pPr eaLnBrk="1" hangingPunct="1"/>
              <a:t>10</a:t>
            </a:fld>
            <a:endParaRPr lang="en-GB"/>
          </a:p>
        </p:txBody>
      </p:sp>
      <p:pic>
        <p:nvPicPr>
          <p:cNvPr id="6146"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73107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6200" y="0"/>
            <a:ext cx="4572000" cy="6858000"/>
          </a:xfrm>
        </p:spPr>
        <p:txBody>
          <a:bodyPr>
            <a:normAutofit/>
          </a:bodyPr>
          <a:lstStyle/>
          <a:p>
            <a:pPr marL="457200" indent="-457200">
              <a:buFont typeface="Arial" pitchFamily="34" charset="0"/>
              <a:buChar char="•"/>
            </a:pPr>
            <a:r>
              <a:rPr lang="en-US" dirty="0"/>
              <a:t>The developing thyroid descends </a:t>
            </a:r>
            <a:r>
              <a:rPr lang="en-US" dirty="0" smtClean="0">
                <a:solidFill>
                  <a:srgbClr val="FF0000"/>
                </a:solidFill>
              </a:rPr>
              <a:t>in front </a:t>
            </a:r>
            <a:r>
              <a:rPr lang="en-US" dirty="0"/>
              <a:t>of the hyoid bone and </a:t>
            </a:r>
            <a:r>
              <a:rPr lang="en-US" dirty="0" smtClean="0"/>
              <a:t>larynx</a:t>
            </a:r>
          </a:p>
          <a:p>
            <a:pPr marL="457200" indent="-457200">
              <a:buFont typeface="Arial" pitchFamily="34" charset="0"/>
              <a:buChar char="•"/>
            </a:pPr>
            <a:endParaRPr lang="en-US" dirty="0"/>
          </a:p>
          <a:p>
            <a:pPr marL="457200" indent="-457200">
              <a:buFont typeface="Arial" pitchFamily="34" charset="0"/>
              <a:buChar char="•"/>
            </a:pPr>
            <a:r>
              <a:rPr lang="en-US" dirty="0"/>
              <a:t>Rapid proliferation of the </a:t>
            </a:r>
            <a:r>
              <a:rPr lang="en-US" dirty="0" smtClean="0"/>
              <a:t>duct  </a:t>
            </a:r>
            <a:r>
              <a:rPr lang="en-US" dirty="0" smtClean="0">
                <a:solidFill>
                  <a:srgbClr val="00B050"/>
                </a:solidFill>
              </a:rPr>
              <a:t>obliterate</a:t>
            </a:r>
            <a:r>
              <a:rPr lang="en-US" dirty="0" smtClean="0"/>
              <a:t> </a:t>
            </a:r>
            <a:r>
              <a:rPr lang="en-US" dirty="0"/>
              <a:t>the </a:t>
            </a:r>
            <a:r>
              <a:rPr lang="en-US" dirty="0" smtClean="0"/>
              <a:t>lumen</a:t>
            </a:r>
          </a:p>
          <a:p>
            <a:pPr marL="457200" indent="-457200">
              <a:buFont typeface="Arial" pitchFamily="34" charset="0"/>
              <a:buChar char="•"/>
            </a:pPr>
            <a:endParaRPr lang="en-US" dirty="0"/>
          </a:p>
          <a:p>
            <a:pPr marL="457200" indent="-457200">
              <a:buFont typeface="Arial" pitchFamily="34" charset="0"/>
              <a:buChar char="•"/>
            </a:pPr>
            <a:r>
              <a:rPr lang="en-US" dirty="0"/>
              <a:t>By 7</a:t>
            </a:r>
            <a:r>
              <a:rPr lang="en-US" baseline="30000" dirty="0"/>
              <a:t>th</a:t>
            </a:r>
            <a:r>
              <a:rPr lang="en-US" dirty="0"/>
              <a:t> week, thyroid then </a:t>
            </a:r>
            <a:r>
              <a:rPr lang="en-US" dirty="0" smtClean="0"/>
              <a:t>divides </a:t>
            </a:r>
            <a:r>
              <a:rPr lang="en-US" dirty="0"/>
              <a:t>into right and left lobes connected </a:t>
            </a:r>
            <a:r>
              <a:rPr lang="en-US" dirty="0" smtClean="0"/>
              <a:t>by </a:t>
            </a:r>
            <a:r>
              <a:rPr lang="en-US" dirty="0"/>
              <a:t>the </a:t>
            </a:r>
            <a:r>
              <a:rPr lang="en-US" dirty="0" smtClean="0"/>
              <a:t>isthmus</a:t>
            </a:r>
          </a:p>
          <a:p>
            <a:pPr marL="457200" indent="-457200">
              <a:buFont typeface="Arial" pitchFamily="34" charset="0"/>
              <a:buChar char="•"/>
            </a:pPr>
            <a:endParaRPr lang="en-US" dirty="0"/>
          </a:p>
          <a:p>
            <a:pPr marL="457200" indent="-457200">
              <a:buFont typeface="Arial" pitchFamily="34" charset="0"/>
              <a:buChar char="•"/>
            </a:pPr>
            <a:r>
              <a:rPr lang="en-US" dirty="0" err="1"/>
              <a:t>Thyroglossal</a:t>
            </a:r>
            <a:r>
              <a:rPr lang="en-US" dirty="0"/>
              <a:t> duct </a:t>
            </a:r>
            <a:r>
              <a:rPr lang="en-US" dirty="0" smtClean="0">
                <a:solidFill>
                  <a:srgbClr val="00B050"/>
                </a:solidFill>
              </a:rPr>
              <a:t>degenerates</a:t>
            </a:r>
            <a:r>
              <a:rPr lang="en-US" dirty="0" smtClean="0"/>
              <a:t> </a:t>
            </a:r>
            <a:r>
              <a:rPr lang="en-US" dirty="0"/>
              <a:t>except for a small pit at </a:t>
            </a:r>
            <a:r>
              <a:rPr lang="en-US" dirty="0" smtClean="0"/>
              <a:t>the </a:t>
            </a:r>
            <a:r>
              <a:rPr lang="en-US" dirty="0"/>
              <a:t>beginning called </a:t>
            </a:r>
            <a:r>
              <a:rPr lang="en-US" b="1" dirty="0">
                <a:solidFill>
                  <a:srgbClr val="0070C0"/>
                </a:solidFill>
              </a:rPr>
              <a:t>foramen cecum</a:t>
            </a:r>
          </a:p>
          <a:p>
            <a:endParaRPr lang="en-US" dirty="0">
              <a:solidFill>
                <a:srgbClr val="0070C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0"/>
            <a:ext cx="48006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581400"/>
            <a:ext cx="43434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04778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60470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70C0"/>
                </a:solidFill>
              </a:rPr>
              <a:t>Anomalies of thyroid gland</a:t>
            </a:r>
            <a:endParaRPr lang="en-US" dirty="0">
              <a:solidFill>
                <a:srgbClr val="0070C0"/>
              </a:solidFill>
            </a:endParaRPr>
          </a:p>
        </p:txBody>
      </p:sp>
      <p:sp>
        <p:nvSpPr>
          <p:cNvPr id="3" name="Content Placeholder 2"/>
          <p:cNvSpPr>
            <a:spLocks noGrp="1"/>
          </p:cNvSpPr>
          <p:nvPr>
            <p:ph sz="quarter" idx="1"/>
          </p:nvPr>
        </p:nvSpPr>
        <p:spPr>
          <a:xfrm>
            <a:off x="457200" y="1600200"/>
            <a:ext cx="3733800" cy="4873752"/>
          </a:xfrm>
        </p:spPr>
        <p:txBody>
          <a:bodyPr/>
          <a:lstStyle/>
          <a:p>
            <a:r>
              <a:rPr lang="en-US" dirty="0"/>
              <a:t>A </a:t>
            </a:r>
            <a:r>
              <a:rPr lang="en-US" dirty="0" err="1"/>
              <a:t>thyroglossal</a:t>
            </a:r>
            <a:r>
              <a:rPr lang="en-US" dirty="0"/>
              <a:t> cyst.</a:t>
            </a:r>
          </a:p>
          <a:p>
            <a:endParaRPr lang="en-US" dirty="0"/>
          </a:p>
          <a:p>
            <a:r>
              <a:rPr lang="en-US" dirty="0"/>
              <a:t>A </a:t>
            </a:r>
            <a:r>
              <a:rPr lang="en-US" dirty="0" err="1"/>
              <a:t>thyroglossal</a:t>
            </a:r>
            <a:r>
              <a:rPr lang="en-US" dirty="0"/>
              <a:t> fistula.</a:t>
            </a:r>
          </a:p>
          <a:p>
            <a:endParaRPr lang="en-US" dirty="0"/>
          </a:p>
          <a:p>
            <a:r>
              <a:rPr lang="en-US" dirty="0"/>
              <a:t>Aberrant thyroid </a:t>
            </a:r>
            <a:r>
              <a:rPr lang="en-US" dirty="0" smtClean="0"/>
              <a:t>tissue</a:t>
            </a:r>
          </a:p>
          <a:p>
            <a:endParaRPr lang="en-US" dirty="0" smtClean="0"/>
          </a:p>
          <a:p>
            <a:r>
              <a:rPr lang="en-US" dirty="0" err="1" smtClean="0"/>
              <a:t>Thyroglossal</a:t>
            </a:r>
            <a:r>
              <a:rPr lang="en-US" dirty="0"/>
              <a:t> </a:t>
            </a:r>
            <a:r>
              <a:rPr lang="en-US" dirty="0" smtClean="0"/>
              <a:t>duct</a:t>
            </a:r>
            <a:endParaRPr lang="en-US"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950913"/>
            <a:ext cx="4343400" cy="316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4114800"/>
            <a:ext cx="40386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83119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152400"/>
            <a:ext cx="3982316" cy="4572000"/>
          </a:xfrm>
        </p:spPr>
        <p:txBody>
          <a:bodyPr>
            <a:normAutofit/>
          </a:bodyPr>
          <a:lstStyle/>
          <a:p>
            <a:r>
              <a:rPr lang="en-US" b="1" u="sng" dirty="0" err="1">
                <a:solidFill>
                  <a:srgbClr val="0070C0"/>
                </a:solidFill>
              </a:rPr>
              <a:t>Thyroglossal</a:t>
            </a:r>
            <a:r>
              <a:rPr lang="en-US" b="1" u="sng" dirty="0">
                <a:solidFill>
                  <a:srgbClr val="0070C0"/>
                </a:solidFill>
              </a:rPr>
              <a:t> </a:t>
            </a:r>
            <a:r>
              <a:rPr lang="en-US" b="1" u="sng" dirty="0" smtClean="0">
                <a:solidFill>
                  <a:srgbClr val="0070C0"/>
                </a:solidFill>
              </a:rPr>
              <a:t>fistula</a:t>
            </a:r>
          </a:p>
          <a:p>
            <a:endParaRPr lang="en-US" b="1" u="sng" dirty="0">
              <a:solidFill>
                <a:srgbClr val="0070C0"/>
              </a:solidFill>
            </a:endParaRPr>
          </a:p>
          <a:p>
            <a:pPr marL="0" indent="0">
              <a:buNone/>
            </a:pPr>
            <a:endParaRPr lang="en-US" b="1" u="sng" dirty="0">
              <a:solidFill>
                <a:srgbClr val="0070C0"/>
              </a:solidFill>
            </a:endParaRPr>
          </a:p>
          <a:p>
            <a:r>
              <a:rPr lang="en-US" b="1" u="sng" dirty="0" smtClean="0">
                <a:solidFill>
                  <a:srgbClr val="0070C0"/>
                </a:solidFill>
              </a:rPr>
              <a:t>Aberrant thyroid tissue</a:t>
            </a:r>
          </a:p>
          <a:p>
            <a:pPr marL="0" indent="0">
              <a:buNone/>
            </a:pPr>
            <a:r>
              <a:rPr lang="en-US" dirty="0" smtClean="0"/>
              <a:t> </a:t>
            </a:r>
            <a:r>
              <a:rPr lang="en-US" dirty="0"/>
              <a:t>if that tissue doesn't migrate properly, the thyroid gland is said to be ectopic</a:t>
            </a:r>
            <a:r>
              <a:rPr lang="en-US" dirty="0" smtClean="0"/>
              <a:t>.</a:t>
            </a:r>
          </a:p>
          <a:p>
            <a:pPr marL="0" indent="0">
              <a:buNone/>
            </a:pPr>
            <a:r>
              <a:rPr lang="en-US" dirty="0" smtClean="0">
                <a:solidFill>
                  <a:srgbClr val="0070C0"/>
                </a:solidFill>
              </a:rPr>
              <a:t>Most common is the Lingual thyroid</a:t>
            </a:r>
            <a:endParaRPr lang="en-US" dirty="0">
              <a:solidFill>
                <a:srgbClr val="0070C0"/>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0"/>
            <a:ext cx="37338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819400"/>
            <a:ext cx="28956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4716" y="2819400"/>
            <a:ext cx="2085975"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724400"/>
            <a:ext cx="4134716"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55757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2"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0" y="152400"/>
            <a:ext cx="9143999" cy="632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01563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686800" cy="1143000"/>
          </a:xfrm>
          <a:solidFill>
            <a:schemeClr val="accent4">
              <a:lumMod val="20000"/>
              <a:lumOff val="80000"/>
            </a:schemeClr>
          </a:solidFill>
        </p:spPr>
        <p:txBody>
          <a:bodyPr/>
          <a:lstStyle/>
          <a:p>
            <a:r>
              <a:rPr lang="en-US" b="1" dirty="0" smtClean="0">
                <a:solidFill>
                  <a:srgbClr val="0070C0"/>
                </a:solidFill>
              </a:rPr>
              <a:t>Development of Parathyroid gland</a:t>
            </a:r>
            <a:endParaRPr lang="en-US" b="1" dirty="0">
              <a:solidFill>
                <a:srgbClr val="0070C0"/>
              </a:solidFill>
            </a:endParaRPr>
          </a:p>
        </p:txBody>
      </p:sp>
      <p:sp>
        <p:nvSpPr>
          <p:cNvPr id="4" name="Rectangle 3"/>
          <p:cNvSpPr/>
          <p:nvPr/>
        </p:nvSpPr>
        <p:spPr>
          <a:xfrm>
            <a:off x="0" y="1691129"/>
            <a:ext cx="4572000" cy="3970318"/>
          </a:xfrm>
          <a:prstGeom prst="rect">
            <a:avLst/>
          </a:prstGeom>
        </p:spPr>
        <p:txBody>
          <a:bodyPr>
            <a:spAutoFit/>
          </a:bodyPr>
          <a:lstStyle/>
          <a:p>
            <a:pPr marL="457200" indent="-457200">
              <a:buFont typeface="Arial" pitchFamily="34" charset="0"/>
              <a:buChar char="•"/>
            </a:pPr>
            <a:r>
              <a:rPr lang="en-US" sz="2800" dirty="0" smtClean="0"/>
              <a:t>Superior parathyroid gland develops from the </a:t>
            </a:r>
            <a:r>
              <a:rPr lang="en-US" sz="2800" b="1" dirty="0" smtClean="0">
                <a:solidFill>
                  <a:srgbClr val="FF0000"/>
                </a:solidFill>
              </a:rPr>
              <a:t>4</a:t>
            </a:r>
            <a:r>
              <a:rPr lang="en-US" sz="2800" b="1" baseline="30000" dirty="0" smtClean="0">
                <a:solidFill>
                  <a:srgbClr val="FF0000"/>
                </a:solidFill>
              </a:rPr>
              <a:t>th</a:t>
            </a:r>
            <a:r>
              <a:rPr lang="en-US" sz="2800" dirty="0" smtClean="0">
                <a:solidFill>
                  <a:srgbClr val="FF0000"/>
                </a:solidFill>
              </a:rPr>
              <a:t> </a:t>
            </a:r>
            <a:r>
              <a:rPr lang="en-US" sz="2800" dirty="0" smtClean="0"/>
              <a:t>pharyngeal pouch</a:t>
            </a:r>
          </a:p>
          <a:p>
            <a:pPr marL="457200" indent="-457200">
              <a:buFont typeface="Arial" pitchFamily="34" charset="0"/>
              <a:buChar char="•"/>
            </a:pPr>
            <a:endParaRPr lang="en-US" sz="2800" dirty="0" smtClean="0"/>
          </a:p>
          <a:p>
            <a:pPr marL="457200" indent="-457200">
              <a:buFont typeface="Arial" pitchFamily="34" charset="0"/>
              <a:buChar char="•"/>
            </a:pPr>
            <a:r>
              <a:rPr lang="en-US" sz="2800" dirty="0" smtClean="0"/>
              <a:t>Inferior parathyroid gland develops from the </a:t>
            </a:r>
            <a:r>
              <a:rPr lang="en-US" sz="2800" b="1" dirty="0" smtClean="0">
                <a:solidFill>
                  <a:srgbClr val="FF0000"/>
                </a:solidFill>
              </a:rPr>
              <a:t>3</a:t>
            </a:r>
            <a:r>
              <a:rPr lang="en-US" sz="2800" b="1" baseline="30000" dirty="0" smtClean="0">
                <a:solidFill>
                  <a:srgbClr val="FF0000"/>
                </a:solidFill>
              </a:rPr>
              <a:t>rd</a:t>
            </a:r>
            <a:r>
              <a:rPr lang="en-US" sz="2800" dirty="0" smtClean="0">
                <a:solidFill>
                  <a:srgbClr val="FF0000"/>
                </a:solidFill>
              </a:rPr>
              <a:t> </a:t>
            </a:r>
            <a:r>
              <a:rPr lang="en-US" sz="2800" dirty="0" smtClean="0"/>
              <a:t>pharyngeal pouch</a:t>
            </a:r>
            <a:endParaRPr lang="en-GB" sz="2800" dirty="0"/>
          </a:p>
        </p:txBody>
      </p:sp>
      <p:pic>
        <p:nvPicPr>
          <p:cNvPr id="9219"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4572000" y="1295400"/>
            <a:ext cx="4505334"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5556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0"/>
            <a:ext cx="4419600" cy="6858000"/>
          </a:xfrm>
        </p:spPr>
        <p:txBody>
          <a:bodyPr>
            <a:normAutofit/>
          </a:bodyPr>
          <a:lstStyle/>
          <a:p>
            <a:r>
              <a:rPr lang="en-US" b="1" dirty="0" smtClean="0">
                <a:solidFill>
                  <a:srgbClr val="00B050"/>
                </a:solidFill>
              </a:rPr>
              <a:t>Endodermal</a:t>
            </a:r>
            <a:r>
              <a:rPr lang="en-US" dirty="0" smtClean="0"/>
              <a:t> in origin</a:t>
            </a:r>
            <a:endParaRPr lang="en-US" dirty="0"/>
          </a:p>
          <a:p>
            <a:r>
              <a:rPr lang="en-US" dirty="0"/>
              <a:t>Two pairs</a:t>
            </a:r>
          </a:p>
          <a:p>
            <a:r>
              <a:rPr lang="en-US" b="1" u="sng" dirty="0">
                <a:solidFill>
                  <a:srgbClr val="00B0F0"/>
                </a:solidFill>
              </a:rPr>
              <a:t>Inferior</a:t>
            </a:r>
            <a:r>
              <a:rPr lang="en-US" dirty="0"/>
              <a:t> from 3</a:t>
            </a:r>
            <a:r>
              <a:rPr lang="en-US" baseline="30000" dirty="0"/>
              <a:t>rd</a:t>
            </a:r>
            <a:r>
              <a:rPr lang="en-US" dirty="0"/>
              <a:t> pharyngeal pouch-develop with </a:t>
            </a:r>
            <a:r>
              <a:rPr lang="en-US" dirty="0" smtClean="0">
                <a:solidFill>
                  <a:srgbClr val="FF0000"/>
                </a:solidFill>
              </a:rPr>
              <a:t>THYMUS,</a:t>
            </a:r>
            <a:r>
              <a:rPr lang="en-US" dirty="0" smtClean="0"/>
              <a:t> </a:t>
            </a:r>
            <a:r>
              <a:rPr lang="en-US" dirty="0"/>
              <a:t>lose their connection with pharynx and migrate into neck. Later separate from thymus and come to lie on the dorsal surface of thyroid</a:t>
            </a:r>
          </a:p>
          <a:p>
            <a:r>
              <a:rPr lang="en-US" b="1" u="sng" dirty="0">
                <a:solidFill>
                  <a:srgbClr val="00B0F0"/>
                </a:solidFill>
              </a:rPr>
              <a:t>Superior</a:t>
            </a:r>
            <a:r>
              <a:rPr lang="en-US" dirty="0"/>
              <a:t> parathyroid develops from 4</a:t>
            </a:r>
            <a:r>
              <a:rPr lang="en-US" baseline="30000" dirty="0"/>
              <a:t>th</a:t>
            </a:r>
            <a:r>
              <a:rPr lang="en-US" dirty="0"/>
              <a:t> pharyngeal pouch during 7</a:t>
            </a:r>
            <a:r>
              <a:rPr lang="en-US" baseline="30000" dirty="0"/>
              <a:t>th</a:t>
            </a:r>
            <a:r>
              <a:rPr lang="en-US" dirty="0"/>
              <a:t> </a:t>
            </a:r>
            <a:r>
              <a:rPr lang="en-US" dirty="0" err="1"/>
              <a:t>wk</a:t>
            </a:r>
            <a:endParaRPr lang="en-US" dirty="0"/>
          </a:p>
          <a:p>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0"/>
            <a:ext cx="48768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49193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2" y="-6927"/>
            <a:ext cx="7467600" cy="1143000"/>
          </a:xfrm>
          <a:solidFill>
            <a:schemeClr val="accent4">
              <a:lumMod val="20000"/>
              <a:lumOff val="80000"/>
            </a:schemeClr>
          </a:solidFill>
        </p:spPr>
        <p:txBody>
          <a:bodyPr/>
          <a:lstStyle/>
          <a:p>
            <a:r>
              <a:rPr lang="en-US" b="1" dirty="0" smtClean="0">
                <a:solidFill>
                  <a:srgbClr val="0070C0"/>
                </a:solidFill>
              </a:rPr>
              <a:t>Anomalies of parathyroid and thymus</a:t>
            </a:r>
            <a:endParaRPr lang="en-US" b="1" dirty="0">
              <a:solidFill>
                <a:srgbClr val="0070C0"/>
              </a:solidFill>
            </a:endParaRPr>
          </a:p>
        </p:txBody>
      </p:sp>
      <p:sp>
        <p:nvSpPr>
          <p:cNvPr id="3" name="Content Placeholder 2"/>
          <p:cNvSpPr>
            <a:spLocks noGrp="1"/>
          </p:cNvSpPr>
          <p:nvPr>
            <p:ph sz="quarter" idx="1"/>
          </p:nvPr>
        </p:nvSpPr>
        <p:spPr>
          <a:xfrm>
            <a:off x="0" y="914400"/>
            <a:ext cx="5410200" cy="6248400"/>
          </a:xfrm>
        </p:spPr>
        <p:txBody>
          <a:bodyPr>
            <a:normAutofit fontScale="85000" lnSpcReduction="20000"/>
          </a:bodyPr>
          <a:lstStyle/>
          <a:p>
            <a:pPr>
              <a:lnSpc>
                <a:spcPct val="120000"/>
              </a:lnSpc>
            </a:pPr>
            <a:r>
              <a:rPr lang="en-US" sz="2800" b="1" dirty="0">
                <a:solidFill>
                  <a:srgbClr val="CC3300"/>
                </a:solidFill>
              </a:rPr>
              <a:t>Ectopic </a:t>
            </a:r>
            <a:r>
              <a:rPr lang="en-US" sz="2800" b="1" dirty="0" err="1">
                <a:solidFill>
                  <a:srgbClr val="CC3300"/>
                </a:solidFill>
              </a:rPr>
              <a:t>Thymic</a:t>
            </a:r>
            <a:r>
              <a:rPr lang="en-US" sz="2800" b="1" dirty="0">
                <a:solidFill>
                  <a:srgbClr val="CC3300"/>
                </a:solidFill>
              </a:rPr>
              <a:t> and Parathyroid Tissue</a:t>
            </a:r>
            <a:r>
              <a:rPr lang="en-US" sz="2800" b="1" dirty="0" smtClean="0">
                <a:solidFill>
                  <a:srgbClr val="CC3300"/>
                </a:solidFill>
              </a:rPr>
              <a:t>:</a:t>
            </a:r>
            <a:endParaRPr lang="en-US" sz="2800" b="1" dirty="0">
              <a:solidFill>
                <a:srgbClr val="CC3300"/>
              </a:solidFill>
            </a:endParaRPr>
          </a:p>
          <a:p>
            <a:pPr>
              <a:lnSpc>
                <a:spcPct val="110000"/>
              </a:lnSpc>
            </a:pPr>
            <a:r>
              <a:rPr lang="en-US" sz="2800" dirty="0"/>
              <a:t>Since glandular tissue derived from the pouches undergoes migration, it </a:t>
            </a:r>
            <a:r>
              <a:rPr lang="en-US" sz="2800" dirty="0" smtClean="0"/>
              <a:t>is not </a:t>
            </a:r>
            <a:r>
              <a:rPr lang="en-US" sz="2800" dirty="0"/>
              <a:t>unusual for accessory glands or remnants of tissue to persist along </a:t>
            </a:r>
            <a:r>
              <a:rPr lang="en-US" sz="2800" dirty="0" smtClean="0"/>
              <a:t>the pathway</a:t>
            </a:r>
            <a:r>
              <a:rPr lang="en-US" sz="2800" dirty="0"/>
              <a:t>. </a:t>
            </a:r>
            <a:endParaRPr lang="en-US" sz="2800" dirty="0" smtClean="0"/>
          </a:p>
          <a:p>
            <a:pPr>
              <a:lnSpc>
                <a:spcPct val="110000"/>
              </a:lnSpc>
            </a:pPr>
            <a:r>
              <a:rPr lang="en-US" sz="2800" dirty="0" smtClean="0"/>
              <a:t>This </a:t>
            </a:r>
            <a:r>
              <a:rPr lang="en-US" sz="2800" dirty="0"/>
              <a:t>is true particularly for </a:t>
            </a:r>
            <a:r>
              <a:rPr lang="en-US" sz="2800" dirty="0" err="1"/>
              <a:t>thymic</a:t>
            </a:r>
            <a:r>
              <a:rPr lang="en-US" sz="2800" dirty="0"/>
              <a:t> tissue, which may remain </a:t>
            </a:r>
            <a:r>
              <a:rPr lang="en-US" sz="2800" dirty="0" smtClean="0"/>
              <a:t>in the </a:t>
            </a:r>
            <a:r>
              <a:rPr lang="en-US" sz="2800" dirty="0"/>
              <a:t>neck, and for the parathyroid glands</a:t>
            </a:r>
            <a:r>
              <a:rPr lang="en-US" sz="2800" dirty="0" smtClean="0"/>
              <a:t>.</a:t>
            </a:r>
          </a:p>
          <a:p>
            <a:pPr>
              <a:lnSpc>
                <a:spcPct val="110000"/>
              </a:lnSpc>
            </a:pPr>
            <a:r>
              <a:rPr lang="en-US" sz="2800" dirty="0" smtClean="0"/>
              <a:t> </a:t>
            </a:r>
            <a:r>
              <a:rPr lang="en-US" sz="2800" dirty="0"/>
              <a:t>The </a:t>
            </a:r>
            <a:r>
              <a:rPr lang="en-US" sz="2800" b="1" dirty="0">
                <a:solidFill>
                  <a:srgbClr val="00B0F0"/>
                </a:solidFill>
              </a:rPr>
              <a:t>inferior </a:t>
            </a:r>
            <a:r>
              <a:rPr lang="en-US" sz="2800" b="1" dirty="0" err="1">
                <a:solidFill>
                  <a:srgbClr val="00B0F0"/>
                </a:solidFill>
              </a:rPr>
              <a:t>parathyroids</a:t>
            </a:r>
            <a:r>
              <a:rPr lang="en-US" sz="2800" b="1" dirty="0">
                <a:solidFill>
                  <a:srgbClr val="00B0F0"/>
                </a:solidFill>
              </a:rPr>
              <a:t> </a:t>
            </a:r>
            <a:r>
              <a:rPr lang="en-US" sz="2800" dirty="0"/>
              <a:t>are </a:t>
            </a:r>
            <a:r>
              <a:rPr lang="en-US" sz="2800" dirty="0" smtClean="0"/>
              <a:t>more variable </a:t>
            </a:r>
            <a:r>
              <a:rPr lang="en-US" sz="2800" dirty="0"/>
              <a:t>in position than the superior ones and are sometimes found at </a:t>
            </a:r>
            <a:r>
              <a:rPr lang="en-US" sz="2800" dirty="0" smtClean="0"/>
              <a:t>the bifurcation </a:t>
            </a:r>
            <a:r>
              <a:rPr lang="en-US" sz="2800" dirty="0"/>
              <a:t>of the common carotid artery.</a:t>
            </a:r>
          </a:p>
          <a:p>
            <a:pPr>
              <a:lnSpc>
                <a:spcPct val="80000"/>
              </a:lnSpc>
            </a:pPr>
            <a:endParaRPr lang="en-US" b="1" dirty="0">
              <a:solidFill>
                <a:srgbClr val="CC3300"/>
              </a:solidFill>
            </a:endParaRPr>
          </a:p>
          <a:p>
            <a:pPr>
              <a:lnSpc>
                <a:spcPct val="80000"/>
              </a:lnSpc>
            </a:pPr>
            <a:endParaRPr lang="en-US" b="1" dirty="0" smtClean="0">
              <a:solidFill>
                <a:srgbClr val="CC3300"/>
              </a:solidFill>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0"/>
            <a:ext cx="2743200" cy="3581400"/>
          </a:xfrm>
          <a:prstGeom prst="rect">
            <a:avLst/>
          </a:prstGeom>
          <a:noFill/>
          <a:ln w="9525">
            <a:solidFill>
              <a:srgbClr val="00B0F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3505200"/>
            <a:ext cx="4038600" cy="3352800"/>
          </a:xfrm>
          <a:prstGeom prst="rect">
            <a:avLst/>
          </a:prstGeom>
          <a:noFill/>
          <a:ln w="9525">
            <a:solidFill>
              <a:srgbClr val="00B0F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0499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solidFill>
            <a:schemeClr val="accent4">
              <a:lumMod val="20000"/>
              <a:lumOff val="80000"/>
            </a:schemeClr>
          </a:solidFill>
        </p:spPr>
        <p:txBody>
          <a:bodyPr>
            <a:normAutofit fontScale="90000"/>
          </a:bodyPr>
          <a:lstStyle/>
          <a:p>
            <a:pPr eaLnBrk="1" hangingPunct="1"/>
            <a:r>
              <a:rPr lang="en-US" sz="3600" b="1" dirty="0" smtClean="0">
                <a:solidFill>
                  <a:srgbClr val="0070C0"/>
                </a:solidFill>
                <a:effectLst>
                  <a:outerShdw blurRad="38100" dist="38100" dir="2700000" algn="tl">
                    <a:srgbClr val="C0C0C0"/>
                  </a:outerShdw>
                </a:effectLst>
              </a:rPr>
              <a:t>Development of Suprarenal gland</a:t>
            </a:r>
          </a:p>
        </p:txBody>
      </p:sp>
      <p:sp>
        <p:nvSpPr>
          <p:cNvPr id="16388" name="Rectangle 3"/>
          <p:cNvSpPr>
            <a:spLocks noGrp="1" noChangeArrowheads="1"/>
          </p:cNvSpPr>
          <p:nvPr>
            <p:ph type="body" idx="1"/>
          </p:nvPr>
        </p:nvSpPr>
        <p:spPr>
          <a:xfrm>
            <a:off x="0" y="1371600"/>
            <a:ext cx="4495800" cy="5715000"/>
          </a:xfrm>
        </p:spPr>
        <p:txBody>
          <a:bodyPr>
            <a:noAutofit/>
          </a:bodyPr>
          <a:lstStyle/>
          <a:p>
            <a:pPr marL="609600" indent="-609600" algn="l" rtl="0" eaLnBrk="1" hangingPunct="1">
              <a:lnSpc>
                <a:spcPct val="90000"/>
              </a:lnSpc>
            </a:pPr>
            <a:r>
              <a:rPr lang="en-US" dirty="0" smtClean="0"/>
              <a:t>The suprarenal gland develops from </a:t>
            </a:r>
            <a:r>
              <a:rPr lang="en-US" i="1" u="sng" dirty="0" smtClean="0"/>
              <a:t>two components</a:t>
            </a:r>
            <a:r>
              <a:rPr lang="en-US" dirty="0" smtClean="0"/>
              <a:t>:</a:t>
            </a:r>
          </a:p>
          <a:p>
            <a:pPr marL="609600" indent="-609600" algn="l" rtl="0" eaLnBrk="1" hangingPunct="1">
              <a:lnSpc>
                <a:spcPct val="90000"/>
              </a:lnSpc>
              <a:buFontTx/>
              <a:buAutoNum type="alphaLcParenBoth"/>
            </a:pPr>
            <a:r>
              <a:rPr lang="en-US" b="1" u="sng" dirty="0" smtClean="0">
                <a:solidFill>
                  <a:srgbClr val="FF0000"/>
                </a:solidFill>
              </a:rPr>
              <a:t>A mesodermal portion</a:t>
            </a:r>
            <a:r>
              <a:rPr lang="en-US" dirty="0" smtClean="0"/>
              <a:t>, which forms the </a:t>
            </a:r>
            <a:r>
              <a:rPr lang="en-US" b="1" dirty="0" smtClean="0">
                <a:solidFill>
                  <a:srgbClr val="00B0F0"/>
                </a:solidFill>
              </a:rPr>
              <a:t>cortex </a:t>
            </a:r>
          </a:p>
          <a:p>
            <a:pPr marL="609600" indent="-609600" algn="l" rtl="0" eaLnBrk="1" hangingPunct="1">
              <a:lnSpc>
                <a:spcPct val="90000"/>
              </a:lnSpc>
              <a:buFontTx/>
              <a:buAutoNum type="alphaLcParenBoth"/>
            </a:pPr>
            <a:r>
              <a:rPr lang="en-US" b="1" u="sng" dirty="0" smtClean="0">
                <a:solidFill>
                  <a:srgbClr val="FF0000"/>
                </a:solidFill>
              </a:rPr>
              <a:t>An ectodermal portion</a:t>
            </a:r>
            <a:r>
              <a:rPr lang="en-US" dirty="0" smtClean="0"/>
              <a:t>, which forms the </a:t>
            </a:r>
            <a:r>
              <a:rPr lang="en-US" b="1" dirty="0" smtClean="0">
                <a:solidFill>
                  <a:srgbClr val="00B0F0"/>
                </a:solidFill>
              </a:rPr>
              <a:t>medulla</a:t>
            </a:r>
            <a:r>
              <a:rPr lang="en-US" b="1" dirty="0" smtClean="0"/>
              <a:t>.</a:t>
            </a:r>
            <a:endParaRPr lang="en-US" dirty="0" smtClean="0"/>
          </a:p>
          <a:p>
            <a:pPr marL="609600" indent="-609600" algn="just" rtl="0" eaLnBrk="1" hangingPunct="1">
              <a:lnSpc>
                <a:spcPct val="90000"/>
              </a:lnSpc>
            </a:pPr>
            <a:r>
              <a:rPr lang="en-US" dirty="0" smtClean="0"/>
              <a:t>During the fifth week of development, </a:t>
            </a:r>
            <a:r>
              <a:rPr lang="en-US" dirty="0" err="1" smtClean="0"/>
              <a:t>mesothelial</a:t>
            </a:r>
            <a:r>
              <a:rPr lang="en-US" dirty="0" smtClean="0"/>
              <a:t> cells between the root of the mesentery and the developing gonad begin to proliferate and penetrate the-underlying mesenchyme .</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066800"/>
            <a:ext cx="4572000" cy="5715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64975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pPr algn="l" eaLnBrk="1" hangingPunct="1"/>
            <a:r>
              <a:rPr lang="en-US" dirty="0" smtClean="0"/>
              <a:t>Objectives:-</a:t>
            </a:r>
          </a:p>
        </p:txBody>
      </p:sp>
      <p:sp>
        <p:nvSpPr>
          <p:cNvPr id="3076" name="Rectangle 3"/>
          <p:cNvSpPr>
            <a:spLocks noGrp="1" noChangeArrowheads="1"/>
          </p:cNvSpPr>
          <p:nvPr>
            <p:ph type="body" idx="1"/>
          </p:nvPr>
        </p:nvSpPr>
        <p:spPr>
          <a:xfrm>
            <a:off x="457200" y="1600200"/>
            <a:ext cx="8458200" cy="4873752"/>
          </a:xfrm>
        </p:spPr>
        <p:txBody>
          <a:bodyPr>
            <a:normAutofit/>
          </a:bodyPr>
          <a:lstStyle/>
          <a:p>
            <a:pPr algn="l" rtl="0" eaLnBrk="1" hangingPunct="1">
              <a:lnSpc>
                <a:spcPct val="90000"/>
              </a:lnSpc>
            </a:pPr>
            <a:r>
              <a:rPr lang="en-US" sz="2800" dirty="0" smtClean="0">
                <a:solidFill>
                  <a:schemeClr val="accent2"/>
                </a:solidFill>
              </a:rPr>
              <a:t>Development of Pituitary gland.</a:t>
            </a:r>
          </a:p>
          <a:p>
            <a:pPr algn="l" rtl="0" eaLnBrk="1" hangingPunct="1">
              <a:lnSpc>
                <a:spcPct val="90000"/>
              </a:lnSpc>
            </a:pPr>
            <a:endParaRPr lang="en-US" sz="2800" dirty="0" smtClean="0">
              <a:solidFill>
                <a:schemeClr val="accent2"/>
              </a:solidFill>
            </a:endParaRPr>
          </a:p>
          <a:p>
            <a:pPr>
              <a:lnSpc>
                <a:spcPct val="90000"/>
              </a:lnSpc>
            </a:pPr>
            <a:r>
              <a:rPr lang="en-US" sz="2800" dirty="0" smtClean="0">
                <a:solidFill>
                  <a:schemeClr val="accent2"/>
                </a:solidFill>
              </a:rPr>
              <a:t>Anomalies of </a:t>
            </a:r>
            <a:r>
              <a:rPr lang="en-US" sz="2800" dirty="0">
                <a:solidFill>
                  <a:schemeClr val="accent2"/>
                </a:solidFill>
              </a:rPr>
              <a:t>Pituitary gland.</a:t>
            </a:r>
          </a:p>
          <a:p>
            <a:pPr algn="l" rtl="0" eaLnBrk="1" hangingPunct="1">
              <a:lnSpc>
                <a:spcPct val="90000"/>
              </a:lnSpc>
            </a:pPr>
            <a:endParaRPr lang="en-US" sz="2800" dirty="0" smtClean="0">
              <a:solidFill>
                <a:schemeClr val="accent2"/>
              </a:solidFill>
            </a:endParaRPr>
          </a:p>
          <a:p>
            <a:pPr>
              <a:lnSpc>
                <a:spcPct val="90000"/>
              </a:lnSpc>
            </a:pPr>
            <a:r>
              <a:rPr lang="en-US" sz="2800" dirty="0" smtClean="0">
                <a:solidFill>
                  <a:schemeClr val="accent2"/>
                </a:solidFill>
              </a:rPr>
              <a:t>Development  and anomalies </a:t>
            </a:r>
            <a:r>
              <a:rPr lang="en-US" sz="2800" dirty="0">
                <a:solidFill>
                  <a:schemeClr val="accent2"/>
                </a:solidFill>
              </a:rPr>
              <a:t>of Thyroid </a:t>
            </a:r>
            <a:r>
              <a:rPr lang="en-US" sz="2800" dirty="0" smtClean="0">
                <a:solidFill>
                  <a:schemeClr val="accent2"/>
                </a:solidFill>
              </a:rPr>
              <a:t>gland.</a:t>
            </a:r>
          </a:p>
          <a:p>
            <a:pPr algn="l" rtl="0" eaLnBrk="1" hangingPunct="1">
              <a:lnSpc>
                <a:spcPct val="90000"/>
              </a:lnSpc>
            </a:pPr>
            <a:endParaRPr lang="en-US" sz="2800" dirty="0" smtClean="0">
              <a:solidFill>
                <a:schemeClr val="accent2"/>
              </a:solidFill>
            </a:endParaRPr>
          </a:p>
          <a:p>
            <a:pPr>
              <a:lnSpc>
                <a:spcPct val="90000"/>
              </a:lnSpc>
            </a:pPr>
            <a:r>
              <a:rPr lang="en-US" sz="2800" dirty="0" smtClean="0">
                <a:solidFill>
                  <a:schemeClr val="accent2"/>
                </a:solidFill>
              </a:rPr>
              <a:t>Development and anomalies </a:t>
            </a:r>
            <a:r>
              <a:rPr lang="en-US" sz="2800" dirty="0">
                <a:solidFill>
                  <a:schemeClr val="accent2"/>
                </a:solidFill>
              </a:rPr>
              <a:t>of Parathyroid glands. </a:t>
            </a:r>
            <a:endParaRPr lang="en-US" sz="2800" dirty="0" smtClean="0">
              <a:solidFill>
                <a:schemeClr val="accent2"/>
              </a:solidFill>
            </a:endParaRPr>
          </a:p>
          <a:p>
            <a:pPr>
              <a:lnSpc>
                <a:spcPct val="90000"/>
              </a:lnSpc>
            </a:pPr>
            <a:r>
              <a:rPr lang="en-US" sz="2800" dirty="0">
                <a:solidFill>
                  <a:schemeClr val="accent2"/>
                </a:solidFill>
              </a:rPr>
              <a:t>Development and anomalies of </a:t>
            </a:r>
            <a:r>
              <a:rPr lang="en-US" sz="2800" dirty="0" smtClean="0">
                <a:solidFill>
                  <a:schemeClr val="accent2"/>
                </a:solidFill>
              </a:rPr>
              <a:t>suprarenal glands</a:t>
            </a:r>
            <a:r>
              <a:rPr lang="en-US" sz="2800" dirty="0">
                <a:solidFill>
                  <a:schemeClr val="accent2"/>
                </a:solidFill>
              </a:rPr>
              <a:t>. </a:t>
            </a:r>
          </a:p>
          <a:p>
            <a:pPr>
              <a:lnSpc>
                <a:spcPct val="90000"/>
              </a:lnSpc>
            </a:pPr>
            <a:endParaRPr lang="en-US" sz="2800" dirty="0" smtClean="0">
              <a:solidFill>
                <a:schemeClr val="accent2"/>
              </a:solidFill>
            </a:endParaRPr>
          </a:p>
          <a:p>
            <a:pPr>
              <a:lnSpc>
                <a:spcPct val="90000"/>
              </a:lnSpc>
            </a:pPr>
            <a:endParaRPr lang="en-US" sz="2800" dirty="0" smtClean="0">
              <a:solidFill>
                <a:schemeClr val="accent2"/>
              </a:solidFill>
            </a:endParaRPr>
          </a:p>
          <a:p>
            <a:pPr marL="0" indent="0" algn="l" rtl="0" eaLnBrk="1" hangingPunct="1">
              <a:lnSpc>
                <a:spcPct val="90000"/>
              </a:lnSpc>
              <a:buNone/>
            </a:pPr>
            <a:endParaRPr lang="en-US" sz="2800" dirty="0" smtClean="0">
              <a:solidFill>
                <a:schemeClr val="accent2"/>
              </a:solidFill>
            </a:endParaRPr>
          </a:p>
        </p:txBody>
      </p:sp>
    </p:spTree>
    <p:extLst>
      <p:ext uri="{BB962C8B-B14F-4D97-AF65-F5344CB8AC3E}">
        <p14:creationId xmlns:p14="http://schemas.microsoft.com/office/powerpoint/2010/main" val="12047745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762000"/>
            <a:ext cx="4343400" cy="5711952"/>
          </a:xfrm>
        </p:spPr>
        <p:txBody>
          <a:bodyPr/>
          <a:lstStyle/>
          <a:p>
            <a:pPr marL="609600" indent="-609600" algn="just">
              <a:lnSpc>
                <a:spcPct val="90000"/>
              </a:lnSpc>
            </a:pPr>
            <a:r>
              <a:rPr lang="en-US" dirty="0" smtClean="0"/>
              <a:t>Here </a:t>
            </a:r>
            <a:r>
              <a:rPr lang="en-US" dirty="0"/>
              <a:t>they differentiate into large acidophilic </a:t>
            </a:r>
            <a:r>
              <a:rPr lang="en-US" dirty="0" smtClean="0"/>
              <a:t>organs </a:t>
            </a:r>
            <a:r>
              <a:rPr lang="en-US" b="1" dirty="0" smtClean="0">
                <a:solidFill>
                  <a:srgbClr val="00B0F0"/>
                </a:solidFill>
              </a:rPr>
              <a:t>the </a:t>
            </a:r>
            <a:r>
              <a:rPr lang="en-US" b="1" dirty="0">
                <a:solidFill>
                  <a:srgbClr val="00B0F0"/>
                </a:solidFill>
              </a:rPr>
              <a:t>fetal cortex, or primitive cortex of the suprarenal gland</a:t>
            </a:r>
            <a:r>
              <a:rPr lang="en-US" dirty="0">
                <a:solidFill>
                  <a:srgbClr val="00B0F0"/>
                </a:solidFill>
              </a:rPr>
              <a:t>.</a:t>
            </a:r>
          </a:p>
          <a:p>
            <a:pPr marL="609600" indent="-609600">
              <a:lnSpc>
                <a:spcPct val="90000"/>
              </a:lnSpc>
            </a:pPr>
            <a:endParaRPr lang="en-US" dirty="0"/>
          </a:p>
          <a:p>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399" y="0"/>
            <a:ext cx="4038601" cy="6705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7445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6200" y="2590800"/>
            <a:ext cx="8839200" cy="3883152"/>
          </a:xfrm>
        </p:spPr>
        <p:txBody>
          <a:bodyPr>
            <a:normAutofit/>
          </a:bodyPr>
          <a:lstStyle/>
          <a:p>
            <a:pPr marL="0" indent="0">
              <a:lnSpc>
                <a:spcPct val="90000"/>
              </a:lnSpc>
              <a:buNone/>
            </a:pPr>
            <a:r>
              <a:rPr lang="en-US" sz="2800" dirty="0"/>
              <a:t>Shortly afterward, a second wave of </a:t>
            </a:r>
            <a:r>
              <a:rPr lang="en-US" sz="2800" dirty="0" smtClean="0"/>
              <a:t>cells from the </a:t>
            </a:r>
            <a:r>
              <a:rPr lang="en-US" sz="2800" dirty="0"/>
              <a:t>mesothelium penetrates the mesenchyme and surrounds the original acidophilic cell mass</a:t>
            </a:r>
            <a:r>
              <a:rPr lang="en-US" sz="2800" dirty="0" smtClean="0"/>
              <a:t>.</a:t>
            </a:r>
          </a:p>
          <a:p>
            <a:pPr marL="0" indent="0">
              <a:lnSpc>
                <a:spcPct val="90000"/>
              </a:lnSpc>
              <a:buNone/>
            </a:pPr>
            <a:endParaRPr lang="en-US" sz="2800" dirty="0"/>
          </a:p>
          <a:p>
            <a:pPr marL="0" indent="0">
              <a:lnSpc>
                <a:spcPct val="90000"/>
              </a:lnSpc>
              <a:buNone/>
            </a:pPr>
            <a:r>
              <a:rPr lang="en-US" sz="2800" dirty="0" smtClean="0"/>
              <a:t> </a:t>
            </a:r>
            <a:r>
              <a:rPr lang="en-US" sz="2800" dirty="0"/>
              <a:t>These cells, smaller than those of the first wave, later form the </a:t>
            </a:r>
            <a:r>
              <a:rPr lang="en-US" sz="2800" b="1" dirty="0">
                <a:solidFill>
                  <a:srgbClr val="00B0F0"/>
                </a:solidFill>
              </a:rPr>
              <a:t>definitive cortex of the gland</a:t>
            </a:r>
            <a:r>
              <a:rPr lang="en-US" sz="2800" dirty="0"/>
              <a:t>.</a:t>
            </a:r>
          </a:p>
          <a:p>
            <a:pPr marL="609600" indent="-609600">
              <a:lnSpc>
                <a:spcPct val="90000"/>
              </a:lnSpc>
            </a:pPr>
            <a:endParaRPr lang="en-US" sz="2800" dirty="0"/>
          </a:p>
          <a:p>
            <a:endParaRPr lang="en-US" sz="28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3174" y="228600"/>
            <a:ext cx="6596063"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81196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762000"/>
            <a:ext cx="8839200" cy="5691170"/>
          </a:xfrm>
        </p:spPr>
        <p:txBody>
          <a:bodyPr>
            <a:normAutofit/>
          </a:bodyPr>
          <a:lstStyle/>
          <a:p>
            <a:r>
              <a:rPr lang="en-US" dirty="0"/>
              <a:t>While the fetal cortex is being formed, cells originating in the sympathetic system (neural crest cells) invade its medial aspect, where they are arranged in cords and clusters. These cells give rise to the </a:t>
            </a:r>
            <a:r>
              <a:rPr lang="en-US" dirty="0">
                <a:solidFill>
                  <a:srgbClr val="00B0F0"/>
                </a:solidFill>
              </a:rPr>
              <a:t>medulla</a:t>
            </a:r>
            <a:r>
              <a:rPr lang="en-US" dirty="0"/>
              <a:t> of the suprarenal gland.</a:t>
            </a:r>
          </a:p>
          <a:p>
            <a:pPr marL="0" indent="0">
              <a:buNone/>
            </a:pPr>
            <a:endParaRPr lang="en-US" dirty="0"/>
          </a:p>
          <a:p>
            <a:r>
              <a:rPr lang="en-US" dirty="0"/>
              <a:t>After birth the fetal cortex regresses rapidly except for its outermost layer, which differentiates into </a:t>
            </a:r>
            <a:r>
              <a:rPr lang="en-US"/>
              <a:t>the </a:t>
            </a:r>
            <a:r>
              <a:rPr lang="en-US" b="1" smtClean="0">
                <a:solidFill>
                  <a:srgbClr val="C00000"/>
                </a:solidFill>
              </a:rPr>
              <a:t>cortical zones. </a:t>
            </a:r>
            <a:endParaRPr lang="en-US" b="1" dirty="0">
              <a:solidFill>
                <a:srgbClr val="C00000"/>
              </a:solidFill>
            </a:endParaRPr>
          </a:p>
          <a:p>
            <a:endParaRPr lang="en-US" dirty="0"/>
          </a:p>
          <a:p>
            <a:r>
              <a:rPr lang="en-US" dirty="0" smtClean="0"/>
              <a:t>The </a:t>
            </a:r>
            <a:r>
              <a:rPr lang="en-US" dirty="0"/>
              <a:t>adult structure of the cortex is not achieved until puberty.</a:t>
            </a:r>
          </a:p>
          <a:p>
            <a:endParaRPr lang="en-US" dirty="0"/>
          </a:p>
        </p:txBody>
      </p:sp>
    </p:spTree>
    <p:extLst>
      <p:ext uri="{BB962C8B-B14F-4D97-AF65-F5344CB8AC3E}">
        <p14:creationId xmlns:p14="http://schemas.microsoft.com/office/powerpoint/2010/main" val="11166935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76200" y="0"/>
            <a:ext cx="9067800" cy="4800600"/>
          </a:xfrm>
          <a:noFill/>
        </p:spPr>
      </p:pic>
      <p:sp>
        <p:nvSpPr>
          <p:cNvPr id="18437" name="Text Box 5"/>
          <p:cNvSpPr txBox="1">
            <a:spLocks noChangeArrowheads="1"/>
          </p:cNvSpPr>
          <p:nvPr/>
        </p:nvSpPr>
        <p:spPr bwMode="auto">
          <a:xfrm>
            <a:off x="762000" y="4800600"/>
            <a:ext cx="8153400" cy="1816100"/>
          </a:xfrm>
          <a:prstGeom prst="rect">
            <a:avLst/>
          </a:prstGeom>
          <a:noFill/>
          <a:ln w="9525">
            <a:noFill/>
            <a:miter lim="800000"/>
            <a:headEnd/>
            <a:tailEnd/>
          </a:ln>
        </p:spPr>
        <p:txBody>
          <a:bodyPr>
            <a:spAutoFit/>
          </a:bodyPr>
          <a:lstStyle/>
          <a:p>
            <a:pPr algn="just" rtl="0">
              <a:defRPr/>
            </a:pPr>
            <a:r>
              <a:rPr lang="en-US" b="1" dirty="0"/>
              <a:t>A–C. </a:t>
            </a:r>
            <a:r>
              <a:rPr lang="en-US" dirty="0"/>
              <a:t>Transverse sections through successively older embryos showing formation of the neural groove, neural tube, and neural crest. Cells of the neural crest, migrate from the edges of the neural folds and develop into spinal and cranial sensory Ganglia. A portion of the sympathetic </a:t>
            </a:r>
            <a:r>
              <a:rPr lang="en-US" dirty="0" err="1"/>
              <a:t>neuroblasts</a:t>
            </a:r>
            <a:r>
              <a:rPr lang="en-US" dirty="0"/>
              <a:t> migrates toward the proliferating </a:t>
            </a:r>
            <a:r>
              <a:rPr lang="en-US" dirty="0" err="1"/>
              <a:t>mesothelium</a:t>
            </a:r>
            <a:r>
              <a:rPr lang="en-US" dirty="0"/>
              <a:t> to form the </a:t>
            </a:r>
            <a:r>
              <a:rPr lang="en-US" sz="2000" b="1" dirty="0">
                <a:solidFill>
                  <a:srgbClr val="CC3300"/>
                </a:solidFill>
                <a:latin typeface="+mn-lt"/>
                <a:cs typeface="+mn-cs"/>
              </a:rPr>
              <a:t>medulla of the suprarenal gland</a:t>
            </a:r>
            <a:r>
              <a:rPr lang="en-US" dirty="0"/>
              <a:t>.</a:t>
            </a:r>
          </a:p>
        </p:txBody>
      </p:sp>
    </p:spTree>
    <p:extLst>
      <p:ext uri="{BB962C8B-B14F-4D97-AF65-F5344CB8AC3E}">
        <p14:creationId xmlns:p14="http://schemas.microsoft.com/office/powerpoint/2010/main" val="32147410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solidFill>
            <a:schemeClr val="accent4">
              <a:lumMod val="20000"/>
              <a:lumOff val="80000"/>
            </a:schemeClr>
          </a:solidFill>
        </p:spPr>
        <p:txBody>
          <a:bodyPr/>
          <a:lstStyle/>
          <a:p>
            <a:pPr algn="l" eaLnBrk="1" hangingPunct="1"/>
            <a:r>
              <a:rPr lang="en-US" sz="2400" b="1" dirty="0" smtClean="0">
                <a:solidFill>
                  <a:srgbClr val="0070C0"/>
                </a:solidFill>
              </a:rPr>
              <a:t>Abnormalities of Suprarenal gland development:-</a:t>
            </a:r>
          </a:p>
        </p:txBody>
      </p:sp>
      <p:sp>
        <p:nvSpPr>
          <p:cNvPr id="21508" name="Rectangle 3"/>
          <p:cNvSpPr>
            <a:spLocks noGrp="1" noChangeArrowheads="1"/>
          </p:cNvSpPr>
          <p:nvPr>
            <p:ph type="body" idx="1"/>
          </p:nvPr>
        </p:nvSpPr>
        <p:spPr/>
        <p:txBody>
          <a:bodyPr/>
          <a:lstStyle/>
          <a:p>
            <a:pPr algn="l" eaLnBrk="1" hangingPunct="1">
              <a:buFontTx/>
              <a:buNone/>
            </a:pPr>
            <a:r>
              <a:rPr lang="en-US" sz="2400" dirty="0" smtClean="0"/>
              <a:t>1-Ectopic suprarenal gland.</a:t>
            </a:r>
          </a:p>
          <a:p>
            <a:pPr algn="l" eaLnBrk="1" hangingPunct="1">
              <a:buFontTx/>
              <a:buNone/>
            </a:pPr>
            <a:endParaRPr lang="en-US" sz="2400" dirty="0" smtClean="0"/>
          </a:p>
          <a:p>
            <a:pPr algn="l" rtl="0" eaLnBrk="1" hangingPunct="1">
              <a:buFontTx/>
              <a:buNone/>
            </a:pPr>
            <a:r>
              <a:rPr lang="en-US" sz="2400" dirty="0" smtClean="0"/>
              <a:t>2-Accessory Medullary Tissue.</a:t>
            </a:r>
          </a:p>
          <a:p>
            <a:pPr algn="l" rtl="0" eaLnBrk="1" hangingPunct="1">
              <a:buFontTx/>
              <a:buNone/>
            </a:pPr>
            <a:endParaRPr lang="en-US" sz="2400" dirty="0" smtClean="0"/>
          </a:p>
          <a:p>
            <a:pPr algn="l" rtl="0" eaLnBrk="1" hangingPunct="1">
              <a:buFontTx/>
              <a:buNone/>
            </a:pPr>
            <a:r>
              <a:rPr lang="en-US" sz="2400" dirty="0" smtClean="0"/>
              <a:t>3-Acessory Cortical Tissue.</a:t>
            </a:r>
          </a:p>
          <a:p>
            <a:pPr algn="l" rtl="0" eaLnBrk="1" hangingPunct="1">
              <a:buFontTx/>
              <a:buNone/>
            </a:pPr>
            <a:endParaRPr lang="en-US" sz="2400" dirty="0" smtClean="0"/>
          </a:p>
          <a:p>
            <a:pPr algn="l" rtl="0" eaLnBrk="1" hangingPunct="1">
              <a:buFontTx/>
              <a:buNone/>
            </a:pPr>
            <a:r>
              <a:rPr lang="en-US" sz="2400" dirty="0" smtClean="0"/>
              <a:t>4-Agenesis or Hypoplasia.</a:t>
            </a:r>
          </a:p>
          <a:p>
            <a:pPr algn="l" rtl="0" eaLnBrk="1" hangingPunct="1">
              <a:buFontTx/>
              <a:buNone/>
            </a:pPr>
            <a:endParaRPr lang="en-US" sz="2400" dirty="0" smtClean="0"/>
          </a:p>
          <a:p>
            <a:pPr algn="l" rtl="0" eaLnBrk="1" hangingPunct="1">
              <a:buFontTx/>
              <a:buNone/>
            </a:pPr>
            <a:r>
              <a:rPr lang="en-US" sz="2400" dirty="0" smtClean="0"/>
              <a:t>5-Congenital Adrenal Hyperplasia</a:t>
            </a:r>
            <a:r>
              <a:rPr lang="ar-SA" sz="2400" dirty="0" smtClean="0"/>
              <a:t>.</a:t>
            </a:r>
            <a:br>
              <a:rPr lang="ar-SA" sz="2400" dirty="0" smtClean="0"/>
            </a:br>
            <a:endParaRPr lang="en-US" sz="2400" dirty="0" smtClean="0"/>
          </a:p>
        </p:txBody>
      </p:sp>
    </p:spTree>
    <p:extLst>
      <p:ext uri="{BB962C8B-B14F-4D97-AF65-F5344CB8AC3E}">
        <p14:creationId xmlns:p14="http://schemas.microsoft.com/office/powerpoint/2010/main" val="15254901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600200"/>
            <a:ext cx="3048000" cy="4873752"/>
          </a:xfrm>
        </p:spPr>
        <p:txBody>
          <a:bodyPr/>
          <a:lstStyle/>
          <a:p>
            <a:r>
              <a:rPr lang="en-US" dirty="0" smtClean="0"/>
              <a:t>Congenital Adrenal Hyperplasia</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1" y="1219200"/>
            <a:ext cx="56388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63894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WordArt 4"/>
          <p:cNvSpPr>
            <a:spLocks noChangeArrowheads="1" noChangeShapeType="1" noTextEdit="1"/>
          </p:cNvSpPr>
          <p:nvPr/>
        </p:nvSpPr>
        <p:spPr bwMode="auto">
          <a:xfrm>
            <a:off x="2819400" y="2590800"/>
            <a:ext cx="3657600" cy="1676400"/>
          </a:xfrm>
          <a:prstGeom prst="rect">
            <a:avLst/>
          </a:prstGeom>
        </p:spPr>
        <p:txBody>
          <a:bodyPr wrap="none" fromWordArt="1">
            <a:prstTxWarp prst="textPlain">
              <a:avLst>
                <a:gd name="adj" fmla="val 50000"/>
              </a:avLst>
            </a:prstTxWarp>
          </a:bodyPr>
          <a:lstStyle/>
          <a:p>
            <a:pPr algn="ctr" rtl="0"/>
            <a:r>
              <a:rPr lang="en-US" sz="3600" kern="10">
                <a:ln w="12700">
                  <a:solidFill>
                    <a:srgbClr val="3333CC"/>
                  </a:solidFill>
                  <a:round/>
                  <a:headEnd/>
                  <a:tailEnd/>
                </a:ln>
                <a:solidFill>
                  <a:srgbClr val="B2B2B2">
                    <a:alpha val="50195"/>
                  </a:srgbClr>
                </a:solidFill>
                <a:effectLst>
                  <a:outerShdw dist="45791" dir="2021404" algn="ctr" rotWithShape="0">
                    <a:srgbClr val="9999FF"/>
                  </a:outerShdw>
                </a:effectLst>
                <a:latin typeface="Arial Black"/>
              </a:rPr>
              <a:t>Thank you</a:t>
            </a:r>
          </a:p>
        </p:txBody>
      </p:sp>
    </p:spTree>
    <p:extLst>
      <p:ext uri="{BB962C8B-B14F-4D97-AF65-F5344CB8AC3E}">
        <p14:creationId xmlns:p14="http://schemas.microsoft.com/office/powerpoint/2010/main" val="19876950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457200"/>
            <a:ext cx="7467600" cy="1143000"/>
          </a:xfrm>
        </p:spPr>
        <p:txBody>
          <a:bodyPr/>
          <a:lstStyle/>
          <a:p>
            <a:pPr eaLnBrk="1" hangingPunct="1"/>
            <a:r>
              <a:rPr lang="en-US" sz="2400" b="1" dirty="0" smtClean="0">
                <a:solidFill>
                  <a:schemeClr val="accent2"/>
                </a:solidFill>
              </a:rPr>
              <a:t>Development of Pituitary gland</a:t>
            </a:r>
          </a:p>
        </p:txBody>
      </p:sp>
      <p:sp>
        <p:nvSpPr>
          <p:cNvPr id="4100" name="Rectangle 3"/>
          <p:cNvSpPr>
            <a:spLocks noGrp="1" noChangeArrowheads="1"/>
          </p:cNvSpPr>
          <p:nvPr>
            <p:ph type="body" idx="1"/>
          </p:nvPr>
        </p:nvSpPr>
        <p:spPr>
          <a:xfrm>
            <a:off x="152400" y="914400"/>
            <a:ext cx="5715000" cy="5486400"/>
          </a:xfrm>
        </p:spPr>
        <p:txBody>
          <a:bodyPr>
            <a:noAutofit/>
          </a:bodyPr>
          <a:lstStyle/>
          <a:p>
            <a:pPr marL="533400" indent="-533400" algn="l" rtl="0" eaLnBrk="1" hangingPunct="1">
              <a:buFontTx/>
              <a:buNone/>
            </a:pPr>
            <a:r>
              <a:rPr lang="en-US" i="1" dirty="0" smtClean="0"/>
              <a:t>The </a:t>
            </a:r>
            <a:r>
              <a:rPr lang="en-US" i="1" dirty="0" err="1" smtClean="0"/>
              <a:t>hypophysis</a:t>
            </a:r>
            <a:r>
              <a:rPr lang="en-US" i="1" dirty="0" smtClean="0"/>
              <a:t>, or pituitary gland, develops from two completely different parts:</a:t>
            </a:r>
          </a:p>
          <a:p>
            <a:pPr marL="533400" indent="-533400" algn="l" rtl="0" eaLnBrk="1" hangingPunct="1">
              <a:buFontTx/>
              <a:buNone/>
            </a:pPr>
            <a:r>
              <a:rPr lang="en-US" dirty="0" smtClean="0"/>
              <a:t> </a:t>
            </a:r>
          </a:p>
          <a:p>
            <a:pPr marL="533400" indent="-533400">
              <a:buFontTx/>
              <a:buAutoNum type="alphaLcParenBoth"/>
            </a:pPr>
            <a:r>
              <a:rPr lang="en-US" dirty="0" smtClean="0"/>
              <a:t>an </a:t>
            </a:r>
            <a:r>
              <a:rPr lang="en-US" dirty="0" smtClean="0">
                <a:solidFill>
                  <a:srgbClr val="CC3300"/>
                </a:solidFill>
              </a:rPr>
              <a:t>ectodermal oral </a:t>
            </a:r>
            <a:r>
              <a:rPr lang="en-US" dirty="0" err="1" smtClean="0">
                <a:solidFill>
                  <a:srgbClr val="CC3300"/>
                </a:solidFill>
              </a:rPr>
              <a:t>upgrowth</a:t>
            </a:r>
            <a:r>
              <a:rPr lang="en-US" dirty="0" smtClean="0">
                <a:solidFill>
                  <a:srgbClr val="CC3300"/>
                </a:solidFill>
              </a:rPr>
              <a:t> </a:t>
            </a:r>
            <a:r>
              <a:rPr lang="en-US" dirty="0" smtClean="0"/>
              <a:t>of the </a:t>
            </a:r>
            <a:r>
              <a:rPr lang="en-US" dirty="0" err="1" smtClean="0"/>
              <a:t>stomodeum</a:t>
            </a:r>
            <a:r>
              <a:rPr lang="en-US" dirty="0" smtClean="0"/>
              <a:t> immediately in front of the </a:t>
            </a:r>
            <a:r>
              <a:rPr lang="en-US" dirty="0" err="1" smtClean="0"/>
              <a:t>buccopharyngeal</a:t>
            </a:r>
            <a:r>
              <a:rPr lang="en-US" dirty="0" smtClean="0"/>
              <a:t> membrane, known as </a:t>
            </a:r>
            <a:r>
              <a:rPr lang="en-US" b="1" dirty="0" err="1" smtClean="0">
                <a:solidFill>
                  <a:srgbClr val="CC3300"/>
                </a:solidFill>
              </a:rPr>
              <a:t>Rathke’s</a:t>
            </a:r>
            <a:r>
              <a:rPr lang="en-US" b="1" dirty="0" smtClean="0">
                <a:solidFill>
                  <a:srgbClr val="CC3300"/>
                </a:solidFill>
              </a:rPr>
              <a:t> pouch</a:t>
            </a:r>
            <a:r>
              <a:rPr lang="en-US" b="1" dirty="0" smtClean="0"/>
              <a:t> </a:t>
            </a:r>
            <a:r>
              <a:rPr lang="en-US" b="1" dirty="0"/>
              <a:t>. </a:t>
            </a:r>
            <a:r>
              <a:rPr lang="en-US" b="1" dirty="0" smtClean="0">
                <a:solidFill>
                  <a:srgbClr val="0070C0"/>
                </a:solidFill>
              </a:rPr>
              <a:t>(</a:t>
            </a:r>
            <a:r>
              <a:rPr lang="en-US" b="1" dirty="0" err="1" smtClean="0">
                <a:solidFill>
                  <a:srgbClr val="0070C0"/>
                </a:solidFill>
              </a:rPr>
              <a:t>Hypophysial</a:t>
            </a:r>
            <a:r>
              <a:rPr lang="en-US" b="1" dirty="0" smtClean="0">
                <a:solidFill>
                  <a:srgbClr val="0070C0"/>
                </a:solidFill>
              </a:rPr>
              <a:t> diverticulum)</a:t>
            </a:r>
          </a:p>
          <a:p>
            <a:pPr marL="533400" indent="-533400" algn="l" rtl="0" eaLnBrk="1" hangingPunct="1">
              <a:buFontTx/>
              <a:buAutoNum type="alphaLcParenBoth"/>
            </a:pPr>
            <a:endParaRPr lang="en-US" b="1" dirty="0" smtClean="0">
              <a:solidFill>
                <a:srgbClr val="0070C0"/>
              </a:solidFill>
            </a:endParaRPr>
          </a:p>
          <a:p>
            <a:pPr marL="533400" indent="-533400" algn="l" rtl="0" eaLnBrk="1" hangingPunct="1">
              <a:buFontTx/>
              <a:buNone/>
            </a:pPr>
            <a:r>
              <a:rPr lang="en-US" dirty="0" smtClean="0"/>
              <a:t>(</a:t>
            </a:r>
            <a:r>
              <a:rPr lang="en-US" i="1" dirty="0" smtClean="0"/>
              <a:t>b</a:t>
            </a:r>
            <a:r>
              <a:rPr lang="en-US" dirty="0" smtClean="0"/>
              <a:t>) a downward extension of the diencephalon, the</a:t>
            </a:r>
          </a:p>
          <a:p>
            <a:pPr marL="533400" indent="-533400">
              <a:buNone/>
            </a:pPr>
            <a:r>
              <a:rPr lang="en-US" b="1" dirty="0" smtClean="0">
                <a:solidFill>
                  <a:srgbClr val="CC3300"/>
                </a:solidFill>
              </a:rPr>
              <a:t>     Infundibulum</a:t>
            </a:r>
            <a:r>
              <a:rPr lang="en-US" b="1" dirty="0">
                <a:solidFill>
                  <a:srgbClr val="CC3300"/>
                </a:solidFill>
              </a:rPr>
              <a:t>. </a:t>
            </a:r>
            <a:r>
              <a:rPr lang="en-US" b="1" dirty="0">
                <a:solidFill>
                  <a:srgbClr val="0070C0"/>
                </a:solidFill>
              </a:rPr>
              <a:t>(</a:t>
            </a:r>
            <a:r>
              <a:rPr lang="en-US" b="1" dirty="0" err="1">
                <a:solidFill>
                  <a:srgbClr val="0070C0"/>
                </a:solidFill>
              </a:rPr>
              <a:t>Neurohypophysial</a:t>
            </a:r>
            <a:r>
              <a:rPr lang="en-US" b="1" dirty="0">
                <a:solidFill>
                  <a:srgbClr val="0070C0"/>
                </a:solidFill>
              </a:rPr>
              <a:t> diverticulum)</a:t>
            </a:r>
            <a:endParaRPr lang="en-US" dirty="0" smtClean="0">
              <a:solidFill>
                <a:srgbClr val="0070C0"/>
              </a:solidFill>
            </a:endParaRPr>
          </a:p>
          <a:p>
            <a:pPr marL="533400" indent="-533400" algn="l" rtl="0" eaLnBrk="1" hangingPunct="1">
              <a:buFontTx/>
              <a:buNone/>
            </a:pPr>
            <a:endParaRPr lang="en-US" dirty="0" smtClean="0">
              <a:solidFill>
                <a:srgbClr val="0070C0"/>
              </a:solidFill>
            </a:endParaRPr>
          </a:p>
          <a:p>
            <a:pPr marL="533400" indent="-533400" eaLnBrk="1" hangingPunct="1"/>
            <a:endParaRPr lang="en-US" dirty="0" smtClean="0"/>
          </a:p>
        </p:txBody>
      </p:sp>
      <p:pic>
        <p:nvPicPr>
          <p:cNvPr id="5" name="Picture 9" descr="I:\e7.jpg"/>
          <p:cNvPicPr>
            <a:picLocks noChangeAspect="1" noChangeArrowheads="1"/>
          </p:cNvPicPr>
          <p:nvPr/>
        </p:nvPicPr>
        <p:blipFill rotWithShape="1">
          <a:blip r:embed="rId2">
            <a:extLst/>
          </a:blip>
          <a:srcRect l="53598" r="12440" b="65135"/>
          <a:stretch/>
        </p:blipFill>
        <p:spPr bwMode="auto">
          <a:xfrm rot="16200000">
            <a:off x="5183499" y="1824095"/>
            <a:ext cx="4634670" cy="3272478"/>
          </a:xfrm>
          <a:prstGeom prst="rect">
            <a:avLst/>
          </a:prstGeom>
          <a:ln>
            <a:solidFill>
              <a:schemeClr val="accent1"/>
            </a:solidFill>
          </a:ln>
          <a:extLst/>
        </p:spPr>
      </p:pic>
    </p:spTree>
    <p:extLst>
      <p:ext uri="{BB962C8B-B14F-4D97-AF65-F5344CB8AC3E}">
        <p14:creationId xmlns:p14="http://schemas.microsoft.com/office/powerpoint/2010/main" val="49964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228600"/>
            <a:ext cx="3657600" cy="6629400"/>
          </a:xfrm>
        </p:spPr>
        <p:txBody>
          <a:bodyPr/>
          <a:lstStyle/>
          <a:p>
            <a:pPr>
              <a:lnSpc>
                <a:spcPct val="80000"/>
              </a:lnSpc>
            </a:pPr>
            <a:r>
              <a:rPr lang="en-US" sz="2800" dirty="0" err="1">
                <a:solidFill>
                  <a:srgbClr val="CC3300"/>
                </a:solidFill>
              </a:rPr>
              <a:t>Rathke’s</a:t>
            </a:r>
            <a:r>
              <a:rPr lang="en-US" sz="2800" dirty="0">
                <a:solidFill>
                  <a:srgbClr val="CC3300"/>
                </a:solidFill>
              </a:rPr>
              <a:t> pouch</a:t>
            </a:r>
            <a:r>
              <a:rPr lang="en-US" sz="2800" dirty="0"/>
              <a:t> appears as an </a:t>
            </a:r>
            <a:r>
              <a:rPr lang="en-US" sz="2800" dirty="0" err="1"/>
              <a:t>evagination</a:t>
            </a:r>
            <a:r>
              <a:rPr lang="en-US" sz="2800" dirty="0"/>
              <a:t> of the oral cavity and subsequently grows dorsally </a:t>
            </a:r>
            <a:r>
              <a:rPr lang="en-US" sz="2800" dirty="0" smtClean="0"/>
              <a:t>towards </a:t>
            </a:r>
            <a:r>
              <a:rPr lang="en-US" sz="2800" dirty="0"/>
              <a:t>the infundibulum. </a:t>
            </a:r>
          </a:p>
          <a:p>
            <a:pPr>
              <a:lnSpc>
                <a:spcPct val="80000"/>
              </a:lnSpc>
            </a:pPr>
            <a:endParaRPr lang="en-US" sz="2800" dirty="0"/>
          </a:p>
          <a:p>
            <a:pPr>
              <a:lnSpc>
                <a:spcPct val="80000"/>
              </a:lnSpc>
            </a:pPr>
            <a:r>
              <a:rPr lang="en-US" sz="2800" dirty="0"/>
              <a:t>By the end of the </a:t>
            </a:r>
            <a:r>
              <a:rPr lang="en-US" sz="2800" b="1" u="sng" dirty="0">
                <a:solidFill>
                  <a:srgbClr val="0070C0"/>
                </a:solidFill>
              </a:rPr>
              <a:t>second month </a:t>
            </a:r>
            <a:r>
              <a:rPr lang="en-US" sz="2800" dirty="0"/>
              <a:t>it loses its connection with the oral cavity and is then in close contact with the infundibulum.</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0"/>
            <a:ext cx="55626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83632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152400"/>
            <a:ext cx="5943600" cy="6705600"/>
          </a:xfrm>
        </p:spPr>
        <p:txBody>
          <a:bodyPr>
            <a:normAutofit/>
          </a:bodyPr>
          <a:lstStyle/>
          <a:p>
            <a:r>
              <a:rPr lang="en-US" dirty="0"/>
              <a:t>During further development, cells in the </a:t>
            </a:r>
            <a:r>
              <a:rPr lang="en-US" dirty="0">
                <a:solidFill>
                  <a:srgbClr val="00B050"/>
                </a:solidFill>
              </a:rPr>
              <a:t>anterior wall </a:t>
            </a:r>
            <a:r>
              <a:rPr lang="en-US" dirty="0"/>
              <a:t>of </a:t>
            </a:r>
            <a:r>
              <a:rPr lang="en-US" dirty="0" err="1"/>
              <a:t>Rathke’s</a:t>
            </a:r>
            <a:r>
              <a:rPr lang="en-US" dirty="0"/>
              <a:t> pouch increase rapidly in number and form the anterior lobe of the </a:t>
            </a:r>
            <a:r>
              <a:rPr lang="en-US" dirty="0" err="1"/>
              <a:t>hypophysis</a:t>
            </a:r>
            <a:r>
              <a:rPr lang="en-US" dirty="0"/>
              <a:t>, or </a:t>
            </a:r>
            <a:r>
              <a:rPr lang="en-US" b="1" dirty="0" err="1">
                <a:solidFill>
                  <a:srgbClr val="FF0000"/>
                </a:solidFill>
              </a:rPr>
              <a:t>adenohypophysis</a:t>
            </a:r>
            <a:r>
              <a:rPr lang="en-US" dirty="0">
                <a:solidFill>
                  <a:srgbClr val="FF0000"/>
                </a:solidFill>
              </a:rPr>
              <a:t> </a:t>
            </a:r>
            <a:r>
              <a:rPr lang="en-US" dirty="0"/>
              <a:t>.</a:t>
            </a:r>
          </a:p>
          <a:p>
            <a:endParaRPr lang="en-US" dirty="0"/>
          </a:p>
          <a:p>
            <a:endParaRPr lang="en-US" dirty="0"/>
          </a:p>
          <a:p>
            <a:r>
              <a:rPr lang="en-US" dirty="0"/>
              <a:t>The </a:t>
            </a:r>
            <a:r>
              <a:rPr lang="en-US" dirty="0">
                <a:solidFill>
                  <a:srgbClr val="00B050"/>
                </a:solidFill>
              </a:rPr>
              <a:t>posterior wall </a:t>
            </a:r>
            <a:r>
              <a:rPr lang="en-US" dirty="0"/>
              <a:t>of </a:t>
            </a:r>
            <a:r>
              <a:rPr lang="en-US" dirty="0" err="1"/>
              <a:t>Rathke’s</a:t>
            </a:r>
            <a:r>
              <a:rPr lang="en-US" dirty="0"/>
              <a:t> pouch develops into the </a:t>
            </a:r>
            <a:r>
              <a:rPr lang="en-US" b="1" dirty="0">
                <a:solidFill>
                  <a:srgbClr val="0070C0"/>
                </a:solidFill>
              </a:rPr>
              <a:t>pars </a:t>
            </a:r>
            <a:r>
              <a:rPr lang="en-US" b="1" dirty="0" err="1">
                <a:solidFill>
                  <a:srgbClr val="0070C0"/>
                </a:solidFill>
              </a:rPr>
              <a:t>intermedia</a:t>
            </a:r>
            <a:r>
              <a:rPr lang="en-US" dirty="0"/>
              <a:t>, which in humans seems to have little significance.</a:t>
            </a:r>
          </a:p>
          <a:p>
            <a:endParaRPr lang="en-US" dirty="0"/>
          </a:p>
          <a:p>
            <a:r>
              <a:rPr lang="en-US" dirty="0"/>
              <a:t>The </a:t>
            </a:r>
            <a:r>
              <a:rPr lang="en-US" dirty="0">
                <a:solidFill>
                  <a:srgbClr val="00B050"/>
                </a:solidFill>
              </a:rPr>
              <a:t>infundibulum</a:t>
            </a:r>
            <a:r>
              <a:rPr lang="en-US" dirty="0"/>
              <a:t> gives rise to the stalk and the </a:t>
            </a:r>
            <a:r>
              <a:rPr lang="en-US" b="1" dirty="0">
                <a:solidFill>
                  <a:srgbClr val="0070C0"/>
                </a:solidFill>
              </a:rPr>
              <a:t>pars nervosa</a:t>
            </a:r>
            <a:r>
              <a:rPr lang="en-US" dirty="0"/>
              <a:t>, or posterior lobe of the </a:t>
            </a:r>
            <a:r>
              <a:rPr lang="en-US" dirty="0" err="1"/>
              <a:t>hypophysis</a:t>
            </a:r>
            <a:r>
              <a:rPr lang="en-US" dirty="0"/>
              <a:t> (</a:t>
            </a:r>
            <a:r>
              <a:rPr lang="en-US" b="1" dirty="0" err="1">
                <a:solidFill>
                  <a:srgbClr val="FF0000"/>
                </a:solidFill>
              </a:rPr>
              <a:t>neurohypophysis</a:t>
            </a:r>
            <a:r>
              <a:rPr lang="en-US" dirty="0"/>
              <a:t>).</a:t>
            </a:r>
          </a:p>
          <a:p>
            <a:endParaRPr lang="en-US" dirty="0"/>
          </a:p>
        </p:txBody>
      </p:sp>
      <p:pic>
        <p:nvPicPr>
          <p:cNvPr id="4" name="Picture 8" descr="I:\e7.jpg"/>
          <p:cNvPicPr>
            <a:picLocks noChangeAspect="1" noChangeArrowheads="1"/>
          </p:cNvPicPr>
          <p:nvPr/>
        </p:nvPicPr>
        <p:blipFill rotWithShape="1">
          <a:blip r:embed="rId2">
            <a:extLst/>
          </a:blip>
          <a:srcRect l="61658" t="40181" r="11577" b="12289"/>
          <a:stretch/>
        </p:blipFill>
        <p:spPr bwMode="auto">
          <a:xfrm rot="16200000">
            <a:off x="5676902" y="190496"/>
            <a:ext cx="3657600" cy="3276600"/>
          </a:xfrm>
          <a:prstGeom prst="rect">
            <a:avLst/>
          </a:prstGeom>
          <a:ln>
            <a:solidFill>
              <a:schemeClr val="accent1"/>
            </a:solidFill>
          </a:ln>
          <a:extLst/>
        </p:spPr>
      </p:pic>
      <p:pic>
        <p:nvPicPr>
          <p:cNvPr id="5" name="Picture 7" descr="I:\e7.jpg"/>
          <p:cNvPicPr>
            <a:picLocks noChangeAspect="1" noChangeArrowheads="1"/>
          </p:cNvPicPr>
          <p:nvPr/>
        </p:nvPicPr>
        <p:blipFill rotWithShape="1">
          <a:blip r:embed="rId2">
            <a:extLst/>
          </a:blip>
          <a:srcRect l="14614" t="4605" r="50300" b="47436"/>
          <a:stretch/>
        </p:blipFill>
        <p:spPr bwMode="auto">
          <a:xfrm rot="16200000">
            <a:off x="5915889" y="3609107"/>
            <a:ext cx="3179622" cy="3276600"/>
          </a:xfrm>
          <a:prstGeom prst="rect">
            <a:avLst/>
          </a:prstGeom>
          <a:ln>
            <a:solidFill>
              <a:schemeClr val="accent1"/>
            </a:solidFill>
          </a:ln>
          <a:extLst/>
        </p:spPr>
      </p:pic>
    </p:spTree>
    <p:extLst>
      <p:ext uri="{BB962C8B-B14F-4D97-AF65-F5344CB8AC3E}">
        <p14:creationId xmlns:p14="http://schemas.microsoft.com/office/powerpoint/2010/main" val="89704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457200" y="1600200"/>
            <a:ext cx="3429000" cy="4873752"/>
          </a:xfrm>
        </p:spPr>
        <p:txBody>
          <a:bodyPr/>
          <a:lstStyle/>
          <a:p>
            <a:r>
              <a:rPr lang="en-US" dirty="0"/>
              <a:t>A small extension of </a:t>
            </a:r>
            <a:r>
              <a:rPr lang="en-US" dirty="0" smtClean="0"/>
              <a:t>the anterior lobe </a:t>
            </a:r>
            <a:r>
              <a:rPr lang="en-US" dirty="0"/>
              <a:t>lobe, </a:t>
            </a:r>
            <a:r>
              <a:rPr lang="en-US" b="1" dirty="0">
                <a:solidFill>
                  <a:srgbClr val="0070C0"/>
                </a:solidFill>
              </a:rPr>
              <a:t>the pars </a:t>
            </a:r>
            <a:r>
              <a:rPr lang="en-US" b="1" dirty="0" err="1">
                <a:solidFill>
                  <a:srgbClr val="0070C0"/>
                </a:solidFill>
              </a:rPr>
              <a:t>tuberalis</a:t>
            </a:r>
            <a:r>
              <a:rPr lang="en-US" b="1" dirty="0">
                <a:solidFill>
                  <a:srgbClr val="0070C0"/>
                </a:solidFill>
              </a:rPr>
              <a:t>, </a:t>
            </a:r>
            <a:r>
              <a:rPr lang="en-US" dirty="0"/>
              <a:t>grows along the stalk of the infundibulum and eventually surrounds it.</a:t>
            </a:r>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0"/>
            <a:ext cx="5105400" cy="6857999"/>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72630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1600200"/>
            <a:ext cx="4191000" cy="4873752"/>
          </a:xfrm>
        </p:spPr>
        <p:txBody>
          <a:bodyPr>
            <a:normAutofit/>
          </a:bodyPr>
          <a:lstStyle/>
          <a:p>
            <a:r>
              <a:rPr lang="en-US" dirty="0">
                <a:solidFill>
                  <a:srgbClr val="0070C0"/>
                </a:solidFill>
              </a:rPr>
              <a:t>Parts of </a:t>
            </a:r>
            <a:r>
              <a:rPr lang="en-US" dirty="0" err="1">
                <a:solidFill>
                  <a:srgbClr val="0070C0"/>
                </a:solidFill>
              </a:rPr>
              <a:t>adenohypophsis</a:t>
            </a:r>
            <a:r>
              <a:rPr lang="en-US" dirty="0">
                <a:solidFill>
                  <a:srgbClr val="0070C0"/>
                </a:solidFill>
              </a:rPr>
              <a:t> are</a:t>
            </a:r>
            <a:r>
              <a:rPr lang="en-US" dirty="0"/>
              <a:t>: pars </a:t>
            </a:r>
            <a:r>
              <a:rPr lang="en-US" dirty="0" err="1"/>
              <a:t>distalis</a:t>
            </a:r>
            <a:r>
              <a:rPr lang="en-US" dirty="0"/>
              <a:t>, pars </a:t>
            </a:r>
            <a:r>
              <a:rPr lang="en-US" dirty="0" err="1"/>
              <a:t>intermedius</a:t>
            </a:r>
            <a:r>
              <a:rPr lang="en-US" dirty="0"/>
              <a:t>, pars </a:t>
            </a:r>
            <a:r>
              <a:rPr lang="en-US" dirty="0" err="1" smtClean="0"/>
              <a:t>tuberalis</a:t>
            </a:r>
            <a:endParaRPr lang="en-US" dirty="0" smtClean="0"/>
          </a:p>
          <a:p>
            <a:pPr marL="0" indent="0">
              <a:buNone/>
            </a:pPr>
            <a:endParaRPr lang="en-US" dirty="0"/>
          </a:p>
          <a:p>
            <a:r>
              <a:rPr lang="en-US" dirty="0">
                <a:solidFill>
                  <a:srgbClr val="0070C0"/>
                </a:solidFill>
              </a:rPr>
              <a:t>Parts of </a:t>
            </a:r>
            <a:r>
              <a:rPr lang="en-US" dirty="0" err="1">
                <a:solidFill>
                  <a:srgbClr val="0070C0"/>
                </a:solidFill>
              </a:rPr>
              <a:t>neurohypophysis</a:t>
            </a:r>
            <a:r>
              <a:rPr lang="en-US" dirty="0">
                <a:solidFill>
                  <a:srgbClr val="0070C0"/>
                </a:solidFill>
              </a:rPr>
              <a:t> are:</a:t>
            </a:r>
          </a:p>
          <a:p>
            <a:pPr marL="0" indent="0">
              <a:buNone/>
            </a:pPr>
            <a:r>
              <a:rPr lang="en-US" dirty="0"/>
              <a:t>      Pars </a:t>
            </a:r>
            <a:r>
              <a:rPr lang="en-US" dirty="0" smtClean="0"/>
              <a:t>nervosa, infundibulum</a:t>
            </a:r>
            <a:endParaRPr lang="en-US" dirty="0"/>
          </a:p>
          <a:p>
            <a:pPr marL="0" indent="0">
              <a:buNone/>
            </a:pPr>
            <a:r>
              <a:rPr lang="en-US" dirty="0"/>
              <a:t>      (median eminence and stem)</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0"/>
            <a:ext cx="4876800" cy="6781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7696200" y="2209800"/>
            <a:ext cx="1447800" cy="533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848600" y="4648200"/>
            <a:ext cx="1295400" cy="533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827818" y="3657600"/>
            <a:ext cx="1295400" cy="533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4267200" y="4076700"/>
            <a:ext cx="1295400" cy="533400"/>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2721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0" y="13855"/>
            <a:ext cx="7772400" cy="1143000"/>
          </a:xfrm>
          <a:solidFill>
            <a:schemeClr val="accent4">
              <a:lumMod val="20000"/>
              <a:lumOff val="80000"/>
            </a:schemeClr>
          </a:solidFill>
        </p:spPr>
        <p:txBody>
          <a:bodyPr/>
          <a:lstStyle/>
          <a:p>
            <a:pPr algn="l" eaLnBrk="1" hangingPunct="1"/>
            <a:r>
              <a:rPr lang="en-US" sz="2800" b="1" dirty="0" err="1" smtClean="0">
                <a:solidFill>
                  <a:schemeClr val="accent2"/>
                </a:solidFill>
              </a:rPr>
              <a:t>Hypophyseal</a:t>
            </a:r>
            <a:r>
              <a:rPr lang="en-US" sz="2800" b="1" dirty="0" smtClean="0">
                <a:solidFill>
                  <a:schemeClr val="accent2"/>
                </a:solidFill>
              </a:rPr>
              <a:t> Anomalies:-</a:t>
            </a:r>
            <a:r>
              <a:rPr lang="en-US" sz="4000" dirty="0" smtClean="0"/>
              <a:t/>
            </a:r>
            <a:br>
              <a:rPr lang="en-US" sz="4000" dirty="0" smtClean="0"/>
            </a:br>
            <a:endParaRPr lang="en-US" sz="4000" dirty="0" smtClean="0"/>
          </a:p>
        </p:txBody>
      </p:sp>
      <p:sp>
        <p:nvSpPr>
          <p:cNvPr id="7172" name="Rectangle 3"/>
          <p:cNvSpPr>
            <a:spLocks noGrp="1" noChangeArrowheads="1"/>
          </p:cNvSpPr>
          <p:nvPr>
            <p:ph type="body" idx="1"/>
          </p:nvPr>
        </p:nvSpPr>
        <p:spPr>
          <a:xfrm>
            <a:off x="6926" y="952500"/>
            <a:ext cx="5025737" cy="5410200"/>
          </a:xfrm>
        </p:spPr>
        <p:txBody>
          <a:bodyPr>
            <a:noAutofit/>
          </a:bodyPr>
          <a:lstStyle/>
          <a:p>
            <a:pPr algn="l" rtl="0" eaLnBrk="1" hangingPunct="1">
              <a:buFontTx/>
              <a:buNone/>
            </a:pPr>
            <a:r>
              <a:rPr lang="en-US" b="1" dirty="0">
                <a:solidFill>
                  <a:srgbClr val="CC3300"/>
                </a:solidFill>
              </a:rPr>
              <a:t>P</a:t>
            </a:r>
            <a:r>
              <a:rPr lang="en-US" b="1" dirty="0" smtClean="0">
                <a:solidFill>
                  <a:srgbClr val="CC3300"/>
                </a:solidFill>
              </a:rPr>
              <a:t>haryngeal </a:t>
            </a:r>
            <a:r>
              <a:rPr lang="en-US" b="1" dirty="0" err="1" smtClean="0">
                <a:solidFill>
                  <a:srgbClr val="CC3300"/>
                </a:solidFill>
              </a:rPr>
              <a:t>hypophysis</a:t>
            </a:r>
            <a:r>
              <a:rPr lang="en-US" b="1" dirty="0" smtClean="0">
                <a:solidFill>
                  <a:srgbClr val="CC3300"/>
                </a:solidFill>
              </a:rPr>
              <a:t>:</a:t>
            </a:r>
            <a:endParaRPr lang="en-US" dirty="0" smtClean="0">
              <a:solidFill>
                <a:srgbClr val="CC3300"/>
              </a:solidFill>
            </a:endParaRPr>
          </a:p>
          <a:p>
            <a:pPr>
              <a:buNone/>
            </a:pPr>
            <a:r>
              <a:rPr lang="en-US" dirty="0" smtClean="0"/>
              <a:t>    Occasionally </a:t>
            </a:r>
            <a:r>
              <a:rPr lang="en-US" dirty="0"/>
              <a:t>a small portion of </a:t>
            </a:r>
            <a:r>
              <a:rPr lang="en-US" dirty="0" err="1"/>
              <a:t>Rathke’s</a:t>
            </a:r>
            <a:r>
              <a:rPr lang="en-US" dirty="0"/>
              <a:t> pouch persists in the roof of the pharynx.</a:t>
            </a:r>
          </a:p>
          <a:p>
            <a:pPr algn="l" rtl="0" eaLnBrk="1" hangingPunct="1">
              <a:buFontTx/>
              <a:buNone/>
            </a:pPr>
            <a:endParaRPr lang="en-US" dirty="0" smtClean="0"/>
          </a:p>
          <a:p>
            <a:pPr algn="l" rtl="0" eaLnBrk="1" hangingPunct="1">
              <a:buFontTx/>
              <a:buNone/>
            </a:pPr>
            <a:r>
              <a:rPr lang="en-US" b="1" dirty="0" err="1" smtClean="0">
                <a:solidFill>
                  <a:srgbClr val="CC3300"/>
                </a:solidFill>
              </a:rPr>
              <a:t>Craniopharyngiomas</a:t>
            </a:r>
            <a:r>
              <a:rPr lang="en-US" b="1" dirty="0" smtClean="0">
                <a:solidFill>
                  <a:srgbClr val="CC3300"/>
                </a:solidFill>
              </a:rPr>
              <a:t>:</a:t>
            </a:r>
          </a:p>
          <a:p>
            <a:pPr algn="l" rtl="0" eaLnBrk="1" hangingPunct="1">
              <a:buFontTx/>
              <a:buNone/>
            </a:pPr>
            <a:r>
              <a:rPr lang="en-US" b="1" dirty="0" smtClean="0"/>
              <a:t>   </a:t>
            </a:r>
            <a:r>
              <a:rPr lang="en-US" dirty="0" smtClean="0"/>
              <a:t>Arise from remnants of </a:t>
            </a:r>
            <a:r>
              <a:rPr lang="en-US" dirty="0" err="1" smtClean="0"/>
              <a:t>Rathke’s</a:t>
            </a:r>
            <a:r>
              <a:rPr lang="en-US" dirty="0" smtClean="0"/>
              <a:t> pouch. They may form </a:t>
            </a:r>
            <a:r>
              <a:rPr lang="en-US" dirty="0" smtClean="0">
                <a:solidFill>
                  <a:srgbClr val="0070C0"/>
                </a:solidFill>
              </a:rPr>
              <a:t>within the </a:t>
            </a:r>
            <a:r>
              <a:rPr lang="en-US" dirty="0" err="1" smtClean="0">
                <a:solidFill>
                  <a:srgbClr val="0070C0"/>
                </a:solidFill>
              </a:rPr>
              <a:t>sella</a:t>
            </a:r>
            <a:r>
              <a:rPr lang="en-US" dirty="0" smtClean="0">
                <a:solidFill>
                  <a:srgbClr val="0070C0"/>
                </a:solidFill>
              </a:rPr>
              <a:t> </a:t>
            </a:r>
            <a:r>
              <a:rPr lang="en-US" dirty="0" err="1" smtClean="0">
                <a:solidFill>
                  <a:srgbClr val="0070C0"/>
                </a:solidFill>
              </a:rPr>
              <a:t>turcica</a:t>
            </a:r>
            <a:r>
              <a:rPr lang="en-US" dirty="0" smtClean="0">
                <a:solidFill>
                  <a:srgbClr val="0070C0"/>
                </a:solidFill>
              </a:rPr>
              <a:t> </a:t>
            </a:r>
            <a:r>
              <a:rPr lang="en-US" dirty="0" smtClean="0"/>
              <a:t>or </a:t>
            </a:r>
            <a:r>
              <a:rPr lang="en-US" dirty="0" smtClean="0">
                <a:solidFill>
                  <a:srgbClr val="00B050"/>
                </a:solidFill>
              </a:rPr>
              <a:t>along the stalk of the pituitary </a:t>
            </a:r>
            <a:r>
              <a:rPr lang="en-US" dirty="0" smtClean="0"/>
              <a:t>but usually lie </a:t>
            </a:r>
            <a:r>
              <a:rPr lang="en-US" u="sng" dirty="0" smtClean="0"/>
              <a:t>above</a:t>
            </a:r>
            <a:r>
              <a:rPr lang="en-US" dirty="0" smtClean="0"/>
              <a:t> the </a:t>
            </a:r>
            <a:r>
              <a:rPr lang="en-US" dirty="0" err="1" smtClean="0"/>
              <a:t>sella</a:t>
            </a:r>
            <a:r>
              <a:rPr lang="en-US" dirty="0" smtClean="0"/>
              <a:t>. They may cause hydrocephalus and pituitary dysfunction (e.g., diabetes </a:t>
            </a:r>
            <a:r>
              <a:rPr lang="en-US" dirty="0" err="1" smtClean="0"/>
              <a:t>insipidus</a:t>
            </a:r>
            <a:r>
              <a:rPr lang="en-US" dirty="0" smtClean="0"/>
              <a:t>, growth failure).</a:t>
            </a:r>
          </a:p>
          <a:p>
            <a:pPr eaLnBrk="1" hangingPunct="1"/>
            <a:endParaRPr lang="en-US" dirty="0"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657600"/>
            <a:ext cx="3886200" cy="3200400"/>
          </a:xfrm>
          <a:prstGeom prst="rect">
            <a:avLst/>
          </a:prstGeom>
          <a:noFill/>
          <a:ln w="9525">
            <a:solidFill>
              <a:srgbClr val="00B0F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664" y="457200"/>
            <a:ext cx="4111336"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44900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636"/>
            <a:ext cx="4114800" cy="838200"/>
          </a:xfrm>
          <a:solidFill>
            <a:schemeClr val="accent4">
              <a:lumMod val="20000"/>
              <a:lumOff val="80000"/>
            </a:schemeClr>
          </a:solidFill>
        </p:spPr>
        <p:txBody>
          <a:bodyPr>
            <a:noAutofit/>
          </a:bodyPr>
          <a:lstStyle/>
          <a:p>
            <a:r>
              <a:rPr lang="en-US" sz="2800" b="1" u="sng" dirty="0" smtClean="0">
                <a:solidFill>
                  <a:schemeClr val="accent2"/>
                </a:solidFill>
              </a:rPr>
              <a:t>Development of Thyroid glands</a:t>
            </a:r>
            <a:endParaRPr lang="en-US" sz="2800" dirty="0"/>
          </a:p>
        </p:txBody>
      </p:sp>
      <p:sp>
        <p:nvSpPr>
          <p:cNvPr id="3" name="Content Placeholder 2"/>
          <p:cNvSpPr>
            <a:spLocks noGrp="1"/>
          </p:cNvSpPr>
          <p:nvPr>
            <p:ph sz="quarter" idx="1"/>
          </p:nvPr>
        </p:nvSpPr>
        <p:spPr>
          <a:xfrm>
            <a:off x="0" y="914400"/>
            <a:ext cx="3886200" cy="5943600"/>
          </a:xfrm>
        </p:spPr>
        <p:txBody>
          <a:bodyPr>
            <a:normAutofit/>
          </a:bodyPr>
          <a:lstStyle/>
          <a:p>
            <a:r>
              <a:rPr lang="en-US" dirty="0" smtClean="0"/>
              <a:t>It </a:t>
            </a:r>
            <a:r>
              <a:rPr lang="en-US" dirty="0"/>
              <a:t>develops from the floor of the primordial pharynx as </a:t>
            </a:r>
            <a:r>
              <a:rPr lang="en-US" dirty="0" smtClean="0"/>
              <a:t>an </a:t>
            </a:r>
            <a:r>
              <a:rPr lang="en-US" dirty="0" smtClean="0">
                <a:solidFill>
                  <a:srgbClr val="FF0000"/>
                </a:solidFill>
              </a:rPr>
              <a:t>endodermal thickening</a:t>
            </a:r>
          </a:p>
          <a:p>
            <a:endParaRPr lang="en-US" dirty="0"/>
          </a:p>
          <a:p>
            <a:r>
              <a:rPr lang="en-US" dirty="0">
                <a:solidFill>
                  <a:srgbClr val="0070C0"/>
                </a:solidFill>
              </a:rPr>
              <a:t>Thyroid diverticulum </a:t>
            </a:r>
            <a:r>
              <a:rPr lang="en-US" dirty="0"/>
              <a:t>develops </a:t>
            </a:r>
            <a:r>
              <a:rPr lang="en-US" dirty="0" smtClean="0"/>
              <a:t>as an </a:t>
            </a:r>
            <a:r>
              <a:rPr lang="en-US" dirty="0" err="1" smtClean="0"/>
              <a:t>outpouching</a:t>
            </a:r>
            <a:r>
              <a:rPr lang="en-US" dirty="0" smtClean="0"/>
              <a:t> </a:t>
            </a:r>
            <a:r>
              <a:rPr lang="en-US" dirty="0"/>
              <a:t>of the </a:t>
            </a:r>
            <a:r>
              <a:rPr lang="en-US" dirty="0" smtClean="0"/>
              <a:t>thickening</a:t>
            </a:r>
          </a:p>
          <a:p>
            <a:endParaRPr lang="en-US" dirty="0"/>
          </a:p>
          <a:p>
            <a:r>
              <a:rPr lang="en-US" dirty="0" err="1">
                <a:solidFill>
                  <a:srgbClr val="0070C0"/>
                </a:solidFill>
              </a:rPr>
              <a:t>Thyroglossal</a:t>
            </a:r>
            <a:r>
              <a:rPr lang="en-US" dirty="0">
                <a:solidFill>
                  <a:srgbClr val="0070C0"/>
                </a:solidFill>
              </a:rPr>
              <a:t> duct develops </a:t>
            </a:r>
            <a:r>
              <a:rPr lang="en-US" dirty="0"/>
              <a:t>as the </a:t>
            </a:r>
            <a:r>
              <a:rPr lang="en-US" dirty="0" smtClean="0"/>
              <a:t>pouching increases in size</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0"/>
            <a:ext cx="5486400" cy="685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72944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1864</TotalTime>
  <Words>923</Words>
  <Application>Microsoft Office PowerPoint</Application>
  <PresentationFormat>On-screen Show (4:3)</PresentationFormat>
  <Paragraphs>111</Paragraphs>
  <Slides>26</Slides>
  <Notes>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Oriel</vt:lpstr>
      <vt:lpstr>DEVELOPMENT OF PITUITARY, THYROID ,PARATHYROID AND SUPRARENAL GLANDS</vt:lpstr>
      <vt:lpstr>Objectives:-</vt:lpstr>
      <vt:lpstr>Development of Pituitary gland</vt:lpstr>
      <vt:lpstr>PowerPoint Presentation</vt:lpstr>
      <vt:lpstr>PowerPoint Presentation</vt:lpstr>
      <vt:lpstr>PowerPoint Presentation</vt:lpstr>
      <vt:lpstr>PowerPoint Presentation</vt:lpstr>
      <vt:lpstr>Hypophyseal Anomalies:- </vt:lpstr>
      <vt:lpstr>Development of Thyroid glands</vt:lpstr>
      <vt:lpstr>PowerPoint Presentation</vt:lpstr>
      <vt:lpstr>PowerPoint Presentation</vt:lpstr>
      <vt:lpstr>PowerPoint Presentation</vt:lpstr>
      <vt:lpstr>Anomalies of thyroid gland</vt:lpstr>
      <vt:lpstr>PowerPoint Presentation</vt:lpstr>
      <vt:lpstr>PowerPoint Presentation</vt:lpstr>
      <vt:lpstr>Development of Parathyroid gland</vt:lpstr>
      <vt:lpstr>PowerPoint Presentation</vt:lpstr>
      <vt:lpstr>Anomalies of parathyroid and thymus</vt:lpstr>
      <vt:lpstr>Development of Suprarenal gland</vt:lpstr>
      <vt:lpstr>PowerPoint Presentation</vt:lpstr>
      <vt:lpstr>PowerPoint Presentation</vt:lpstr>
      <vt:lpstr>PowerPoint Presentation</vt:lpstr>
      <vt:lpstr>PowerPoint Presentation</vt:lpstr>
      <vt:lpstr>Abnormalities of Suprarenal gland development:-</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OF PITUITARY, THYROID ,PARATHYROID AND SUPRARENAL GLANDS</dc:title>
  <dc:creator>Rania Gabr</dc:creator>
  <cp:lastModifiedBy>Rania Jabr</cp:lastModifiedBy>
  <cp:revision>35</cp:revision>
  <dcterms:created xsi:type="dcterms:W3CDTF">2012-09-21T18:33:35Z</dcterms:created>
  <dcterms:modified xsi:type="dcterms:W3CDTF">2015-11-19T10:51:29Z</dcterms:modified>
</cp:coreProperties>
</file>